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2"/>
  </p:notesMasterIdLst>
  <p:sldIdLst>
    <p:sldId id="332" r:id="rId2"/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333" r:id="rId11"/>
    <p:sldId id="365" r:id="rId12"/>
    <p:sldId id="328" r:id="rId13"/>
    <p:sldId id="329" r:id="rId14"/>
    <p:sldId id="330" r:id="rId15"/>
    <p:sldId id="334" r:id="rId16"/>
    <p:sldId id="335" r:id="rId17"/>
    <p:sldId id="336" r:id="rId18"/>
    <p:sldId id="337" r:id="rId19"/>
    <p:sldId id="339" r:id="rId20"/>
    <p:sldId id="340" r:id="rId21"/>
    <p:sldId id="341" r:id="rId22"/>
    <p:sldId id="366" r:id="rId23"/>
    <p:sldId id="258" r:id="rId24"/>
    <p:sldId id="259" r:id="rId25"/>
    <p:sldId id="260" r:id="rId26"/>
    <p:sldId id="377" r:id="rId27"/>
    <p:sldId id="379" r:id="rId28"/>
    <p:sldId id="386" r:id="rId29"/>
    <p:sldId id="261" r:id="rId30"/>
    <p:sldId id="262" r:id="rId31"/>
    <p:sldId id="263" r:id="rId32"/>
    <p:sldId id="265" r:id="rId33"/>
    <p:sldId id="264" r:id="rId34"/>
    <p:sldId id="266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68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369" r:id="rId56"/>
    <p:sldId id="350" r:id="rId57"/>
    <p:sldId id="376" r:id="rId58"/>
    <p:sldId id="399" r:id="rId59"/>
    <p:sldId id="406" r:id="rId60"/>
    <p:sldId id="351" r:id="rId61"/>
    <p:sldId id="352" r:id="rId62"/>
    <p:sldId id="353" r:id="rId63"/>
    <p:sldId id="354" r:id="rId64"/>
    <p:sldId id="356" r:id="rId65"/>
    <p:sldId id="370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72" r:id="rId94"/>
    <p:sldId id="349" r:id="rId95"/>
    <p:sldId id="373" r:id="rId96"/>
    <p:sldId id="375" r:id="rId97"/>
    <p:sldId id="400" r:id="rId98"/>
    <p:sldId id="401" r:id="rId99"/>
    <p:sldId id="387" r:id="rId100"/>
    <p:sldId id="407" r:id="rId101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ACAC83-E756-4432-8D5D-A71D3B19FE1F}">
          <p14:sldIdLst>
            <p14:sldId id="332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33"/>
            <p14:sldId id="365"/>
          </p14:sldIdLst>
        </p14:section>
        <p14:section name="introduction" id="{38723B62-FE24-4477-958E-03F4780B2642}">
          <p14:sldIdLst>
            <p14:sldId id="328"/>
            <p14:sldId id="329"/>
            <p14:sldId id="330"/>
            <p14:sldId id="334"/>
            <p14:sldId id="335"/>
            <p14:sldId id="336"/>
            <p14:sldId id="337"/>
            <p14:sldId id="339"/>
            <p14:sldId id="340"/>
            <p14:sldId id="341"/>
          </p14:sldIdLst>
        </p14:section>
        <p14:section name="basic" id="{23AA9695-913E-4995-9ABB-A881EBEB32E4}">
          <p14:sldIdLst>
            <p14:sldId id="366"/>
            <p14:sldId id="258"/>
            <p14:sldId id="259"/>
            <p14:sldId id="260"/>
            <p14:sldId id="377"/>
            <p14:sldId id="379"/>
            <p14:sldId id="386"/>
            <p14:sldId id="261"/>
            <p14:sldId id="262"/>
            <p14:sldId id="263"/>
            <p14:sldId id="265"/>
            <p14:sldId id="264"/>
            <p14:sldId id="266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</p14:sldIdLst>
        </p14:section>
        <p14:section name="analysis" id="{385BDDF0-A0D5-4BF2-B43A-C0F5851C91F0}">
          <p14:sldIdLst>
            <p14:sldId id="368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community" id="{F9725B8F-A8B3-4E5F-9DDD-5AE9C8036CC4}">
          <p14:sldIdLst>
            <p14:sldId id="369"/>
            <p14:sldId id="350"/>
            <p14:sldId id="376"/>
            <p14:sldId id="399"/>
            <p14:sldId id="406"/>
            <p14:sldId id="351"/>
            <p14:sldId id="352"/>
            <p14:sldId id="353"/>
            <p14:sldId id="354"/>
            <p14:sldId id="356"/>
          </p14:sldIdLst>
        </p14:section>
        <p14:section name="spectral" id="{3E99B95D-3898-4400-A7A7-A6D0DD2C6C8E}">
          <p14:sldIdLst>
            <p14:sldId id="37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72"/>
            <p14:sldId id="349"/>
            <p14:sldId id="373"/>
            <p14:sldId id="375"/>
            <p14:sldId id="400"/>
            <p14:sldId id="401"/>
          </p14:sldIdLst>
        </p14:section>
        <p14:section name="appendix" id="{399C3DB7-B9E7-4B71-8B8E-5968E0A8BE74}">
          <p14:sldIdLst>
            <p14:sldId id="387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0" autoAdjust="0"/>
    <p:restoredTop sz="82927" autoAdjust="0"/>
  </p:normalViewPr>
  <p:slideViewPr>
    <p:cSldViewPr snapToGrid="0">
      <p:cViewPr varScale="1">
        <p:scale>
          <a:sx n="83" d="100"/>
          <a:sy n="83" d="100"/>
        </p:scale>
        <p:origin x="102" y="4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070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E-4D7F-A22C-E363CEBAD15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B3E-4D7F-A22C-E363CEBAD15F}"/>
              </c:ext>
            </c:extLst>
          </c:dPt>
          <c:cat>
            <c:strRef>
              <c:f>Sheet1!$A$2:$A$7</c:f>
              <c:strCache>
                <c:ptCount val="6"/>
                <c:pt idx="0">
                  <c:v>???</c:v>
                </c:pt>
                <c:pt idx="1">
                  <c:v>China</c:v>
                </c:pt>
                <c:pt idx="2">
                  <c:v>India</c:v>
                </c:pt>
                <c:pt idx="3">
                  <c:v>USA</c:v>
                </c:pt>
                <c:pt idx="4">
                  <c:v>Indonesia</c:v>
                </c:pt>
                <c:pt idx="5">
                  <c:v>Brazil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2410</c:v>
                </c:pt>
                <c:pt idx="1">
                  <c:v>1378</c:v>
                </c:pt>
                <c:pt idx="2">
                  <c:v>1324</c:v>
                </c:pt>
                <c:pt idx="3">
                  <c:v>323</c:v>
                </c:pt>
                <c:pt idx="4">
                  <c:v>261</c:v>
                </c:pt>
                <c:pt idx="5">
                  <c:v>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3E-4D7F-A22C-E363CEBAD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6292256"/>
        <c:axId val="366291696"/>
      </c:barChart>
      <c:catAx>
        <c:axId val="36629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91696"/>
        <c:crosses val="autoZero"/>
        <c:auto val="1"/>
        <c:lblAlgn val="ctr"/>
        <c:lblOffset val="100"/>
        <c:noMultiLvlLbl val="0"/>
      </c:catAx>
      <c:valAx>
        <c:axId val="366291696"/>
        <c:scaling>
          <c:orientation val="minMax"/>
          <c:max val="2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9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E-4D7F-A22C-E363CEBAD15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B3E-4D7F-A22C-E363CEBAD15F}"/>
              </c:ext>
            </c:extLst>
          </c:dPt>
          <c:cat>
            <c:strRef>
              <c:f>Sheet1!$A$2:$A$7</c:f>
              <c:strCache>
                <c:ptCount val="6"/>
                <c:pt idx="0">
                  <c:v>Facebook</c:v>
                </c:pt>
                <c:pt idx="1">
                  <c:v>China</c:v>
                </c:pt>
                <c:pt idx="2">
                  <c:v>India</c:v>
                </c:pt>
                <c:pt idx="3">
                  <c:v>USA</c:v>
                </c:pt>
                <c:pt idx="4">
                  <c:v>Indonesia</c:v>
                </c:pt>
                <c:pt idx="5">
                  <c:v>Brazil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2410</c:v>
                </c:pt>
                <c:pt idx="1">
                  <c:v>1378</c:v>
                </c:pt>
                <c:pt idx="2">
                  <c:v>1324</c:v>
                </c:pt>
                <c:pt idx="3">
                  <c:v>323</c:v>
                </c:pt>
                <c:pt idx="4">
                  <c:v>261</c:v>
                </c:pt>
                <c:pt idx="5">
                  <c:v>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3E-4D7F-A22C-E363CEBAD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6113440"/>
        <c:axId val="365967104"/>
      </c:barChart>
      <c:catAx>
        <c:axId val="65611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967104"/>
        <c:crosses val="autoZero"/>
        <c:auto val="1"/>
        <c:lblAlgn val="ctr"/>
        <c:lblOffset val="100"/>
        <c:noMultiLvlLbl val="0"/>
      </c:catAx>
      <c:valAx>
        <c:axId val="365967104"/>
        <c:scaling>
          <c:orientation val="minMax"/>
          <c:max val="2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11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B0326-B011-44AF-8994-07373055F5D1}" type="datetimeFigureOut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C9755-A775-4B69-9AEB-1481D21A81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profile/jan-kou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forbes.com/profile/brian-acton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F1E893B-7686-47E7-8BAA-792CEA63E874}" type="slidenum">
              <a:rPr lang="en-US" smtClean="0">
                <a:ea typeface="ＭＳ Ｐゴシック" charset="-128"/>
              </a:rPr>
              <a:pPr/>
              <a:t>1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289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20725"/>
            <a:ext cx="5200650" cy="3600450"/>
          </a:xfrm>
          <a:solidFill>
            <a:srgbClr val="FFFFFF"/>
          </a:solidFill>
          <a:ln/>
        </p:spPr>
      </p:sp>
      <p:sp>
        <p:nvSpPr>
          <p:cNvPr id="289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219764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C9755-A775-4B69-9AEB-1481D21A812A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94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C9755-A775-4B69-9AEB-1481D21A812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63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C9755-A775-4B69-9AEB-1481D21A812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17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C9755-A775-4B69-9AEB-1481D21A812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9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Not</a:t>
            </a:r>
            <a:r>
              <a:rPr lang="en-US" baseline="0" dirty="0" smtClean="0"/>
              <a:t> including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Facebook’s market share (Nov. 20,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2016): $337 Billion.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 Zuckerberg’s net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worth: 50 Billion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Facebook’s market share (Nov. 2, 2019): $552 Billion.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including </a:t>
            </a:r>
            <a:r>
              <a:rPr lang="en-US" baseline="0" dirty="0" smtClean="0"/>
              <a:t>China yet!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C9755-A775-4B69-9AEB-1481D21A812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4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Forbes News: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WhatsApp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founders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Koum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Brian Acton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became billionaires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when Facebook announced it was buying the company they had started five years ago for a jaw-dropping $19 billion.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(FB.O) closed its acquisition of mobile messaging service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WhatsApp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Monday, with the final price tag rising an additional $3 billion to roughly $22 billion because of the increased value of Facebook's stock in recent months.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C9755-A775-4B69-9AEB-1481D21A812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75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Instagram was purchased by </a:t>
            </a:r>
            <a:r>
              <a:rPr lang="en-US" dirty="0" err="1" smtClean="0"/>
              <a:t>FaceBook</a:t>
            </a:r>
            <a:r>
              <a:rPr lang="en-US" dirty="0" smtClean="0"/>
              <a:t> on 2012 for 1B.  Current valuation of Instagram is 100B.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C9755-A775-4B69-9AEB-1481D21A812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15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Metabolic: </a:t>
            </a:r>
            <a:r>
              <a:rPr lang="zh-CN" altLang="en-US" dirty="0" smtClean="0"/>
              <a:t>代谢</a:t>
            </a:r>
            <a:endParaRPr lang="en-US" altLang="zh-CN" dirty="0" smtClean="0"/>
          </a:p>
          <a:p>
            <a:r>
              <a:rPr lang="en-US" altLang="zh-CN" dirty="0" smtClean="0"/>
              <a:t>Enzyme: </a:t>
            </a:r>
            <a:r>
              <a:rPr lang="zh-CN" altLang="en-US" dirty="0" smtClean="0"/>
              <a:t>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C9755-A775-4B69-9AEB-1481D21A812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237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C9755-A775-4B69-9AEB-1481D21A812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6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FBEA-8BB4-4C12-90E9-DB53FAB62C14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ACA42-B749-424E-9A5B-E02F40D7A0F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75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6856-7132-4128-9AD4-F4D1C33D9D3C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88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6BC58-A0D7-4EC5-9530-5176D8581736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5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84C-737D-45BB-8E48-95C54FB882E3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6962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826D-A668-4F79-BC04-69A1C4FCBE12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376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A7A41-290A-411E-A16C-8D8D8DC0DB11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12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08BB-648F-4044-8293-4477F3B821D7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22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3999-949E-4D35-842D-EAB6D627B419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34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F527-9DC5-47E1-A186-D68E7D0AE14B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E2FC-8F27-4D24-A985-BD70F43B87D9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8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B87F-DD17-4D39-AB94-64B150D74851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8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2457C-0330-4F23-A79C-B7B2845FA95D}" type="datetime1">
              <a:rPr lang="zh-CN" altLang="en-US" smtClean="0"/>
              <a:pPr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82C79-9BCB-4A98-9876-42E638A388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28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767" dirty="0">
                <a:latin typeface="+mn-lt"/>
                <a:ea typeface="宋体" pitchFamily="2" charset="-122"/>
              </a:rPr>
              <a:t>Lecture 9: Mining Social-Network Graphs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85900" y="4338662"/>
            <a:ext cx="6934200" cy="1898650"/>
          </a:xfrm>
        </p:spPr>
        <p:txBody>
          <a:bodyPr>
            <a:normAutofit/>
          </a:bodyPr>
          <a:lstStyle/>
          <a:p>
            <a:r>
              <a:rPr lang="en-US" sz="3250" dirty="0">
                <a:solidFill>
                  <a:schemeClr val="bg1">
                    <a:lumMod val="50000"/>
                  </a:schemeClr>
                </a:solidFill>
              </a:rPr>
              <a:t>Prof. Michael R. </a:t>
            </a:r>
            <a:r>
              <a:rPr lang="en-US" sz="3250" dirty="0" err="1">
                <a:solidFill>
                  <a:schemeClr val="bg1">
                    <a:lumMod val="50000"/>
                  </a:schemeClr>
                </a:solidFill>
              </a:rPr>
              <a:t>Lyu</a:t>
            </a:r>
            <a:endParaRPr lang="en-US" sz="32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50" dirty="0">
                <a:solidFill>
                  <a:schemeClr val="bg1">
                    <a:lumMod val="50000"/>
                  </a:schemeClr>
                </a:solidFill>
              </a:rPr>
              <a:t>Computer Science &amp; Engineering Dept.</a:t>
            </a:r>
          </a:p>
          <a:p>
            <a:r>
              <a:rPr lang="en-US" sz="3250" dirty="0">
                <a:solidFill>
                  <a:schemeClr val="bg1">
                    <a:lumMod val="50000"/>
                  </a:schemeClr>
                </a:solidFill>
              </a:rPr>
              <a:t>The Chinese University of Hong Kong</a:t>
            </a:r>
          </a:p>
          <a:p>
            <a:endParaRPr lang="en-US" sz="32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97FBB-C416-4B51-9ADA-F9A87D712B8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6" name="副标题 4"/>
          <p:cNvSpPr txBox="1">
            <a:spLocks/>
          </p:cNvSpPr>
          <p:nvPr/>
        </p:nvSpPr>
        <p:spPr>
          <a:xfrm>
            <a:off x="1657208" y="620688"/>
            <a:ext cx="6934200" cy="780087"/>
          </a:xfrm>
          <a:prstGeom prst="rect">
            <a:avLst/>
          </a:prstGeom>
        </p:spPr>
        <p:txBody>
          <a:bodyPr vert="horz" lIns="99060" tIns="49530" rIns="99060" bIns="4953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67" dirty="0"/>
              <a:t>CMSC5741 Big Data Tech. &amp; Apps.</a:t>
            </a:r>
          </a:p>
          <a:p>
            <a:endParaRPr lang="en-US" sz="3467" dirty="0"/>
          </a:p>
        </p:txBody>
      </p:sp>
    </p:spTree>
    <p:extLst>
      <p:ext uri="{BB962C8B-B14F-4D97-AF65-F5344CB8AC3E}">
        <p14:creationId xmlns:p14="http://schemas.microsoft.com/office/powerpoint/2010/main" val="19070987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Social Networks as Graph</a:t>
            </a:r>
          </a:p>
          <a:p>
            <a:pPr lvl="1"/>
            <a:r>
              <a:rPr lang="en-US" altLang="zh-CN" dirty="0" smtClean="0"/>
              <a:t>Basics of Graph Theory</a:t>
            </a:r>
          </a:p>
          <a:p>
            <a:pPr lvl="1"/>
            <a:r>
              <a:rPr lang="en-US" altLang="zh-CN" dirty="0" smtClean="0"/>
              <a:t>Important properties of social networks as graphs</a:t>
            </a:r>
          </a:p>
          <a:p>
            <a:pPr lvl="1"/>
            <a:r>
              <a:rPr lang="en-US" altLang="zh-CN" dirty="0" smtClean="0"/>
              <a:t>Analysis of a real-world social network</a:t>
            </a:r>
          </a:p>
          <a:p>
            <a:r>
              <a:rPr lang="en-US" altLang="zh-CN" dirty="0" smtClean="0"/>
              <a:t>Community detection algorithms</a:t>
            </a:r>
          </a:p>
          <a:p>
            <a:pPr lvl="1"/>
            <a:r>
              <a:rPr lang="en-US" altLang="zh-CN" dirty="0" smtClean="0"/>
              <a:t>Girvan-Newman algorithm</a:t>
            </a:r>
          </a:p>
          <a:p>
            <a:pPr lvl="1"/>
            <a:r>
              <a:rPr lang="en-US" altLang="zh-CN" dirty="0" smtClean="0"/>
              <a:t>Spectral clustering</a:t>
            </a:r>
            <a:endParaRPr lang="en-US" altLang="zh-CN" dirty="0"/>
          </a:p>
          <a:p>
            <a:r>
              <a:rPr lang="en-US" altLang="zh-CN" dirty="0" smtClean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9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In-class Practice 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1039" y="1692010"/>
            <a:ext cx="4584650" cy="4713950"/>
          </a:xfrm>
        </p:spPr>
        <p:txBody>
          <a:bodyPr/>
          <a:lstStyle/>
          <a:p>
            <a:r>
              <a:rPr kumimoji="1" lang="en-US" altLang="zh-CN" dirty="0" smtClean="0"/>
              <a:t>For the graph on the right, compute:</a:t>
            </a:r>
          </a:p>
          <a:p>
            <a:pPr lvl="1"/>
            <a:r>
              <a:rPr kumimoji="1" lang="en-US" altLang="zh-CN" dirty="0" smtClean="0"/>
              <a:t>The shortest path between each pairs of nodes</a:t>
            </a:r>
          </a:p>
          <a:p>
            <a:pPr lvl="1"/>
            <a:r>
              <a:rPr kumimoji="1" lang="en-US" altLang="zh-CN" dirty="0" smtClean="0"/>
              <a:t>The </a:t>
            </a:r>
            <a:r>
              <a:rPr kumimoji="1" lang="en-US" altLang="zh-CN" dirty="0" err="1" smtClean="0"/>
              <a:t>betweenness</a:t>
            </a:r>
            <a:r>
              <a:rPr kumimoji="1" lang="en-US" altLang="zh-CN" dirty="0" smtClean="0"/>
              <a:t> of each edge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100</a:t>
            </a:fld>
            <a:endParaRPr lang="zh-CN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660382" y="2033856"/>
            <a:ext cx="3753653" cy="1728901"/>
            <a:chOff x="5770653" y="2208340"/>
            <a:chExt cx="2628566" cy="1144428"/>
          </a:xfrm>
        </p:grpSpPr>
        <p:sp>
          <p:nvSpPr>
            <p:cNvPr id="6" name="Oval 5"/>
            <p:cNvSpPr/>
            <p:nvPr/>
          </p:nvSpPr>
          <p:spPr>
            <a:xfrm>
              <a:off x="8028283" y="3007712"/>
              <a:ext cx="370936" cy="345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6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70653" y="2208340"/>
              <a:ext cx="370936" cy="345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438127" y="2576420"/>
              <a:ext cx="370936" cy="345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4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770653" y="3007712"/>
              <a:ext cx="370936" cy="345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2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028283" y="2208340"/>
              <a:ext cx="370936" cy="345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362964" y="2576420"/>
              <a:ext cx="370936" cy="345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50" dirty="0"/>
                <a:t>3</a:t>
              </a:r>
            </a:p>
          </p:txBody>
        </p: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>
              <a:off x="5956121" y="2553396"/>
              <a:ext cx="0" cy="454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11" idx="1"/>
            </p:cNvCxnSpPr>
            <p:nvPr/>
          </p:nvCxnSpPr>
          <p:spPr>
            <a:xfrm>
              <a:off x="6141589" y="2380868"/>
              <a:ext cx="275697" cy="2460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6"/>
              <a:endCxn id="11" idx="3"/>
            </p:cNvCxnSpPr>
            <p:nvPr/>
          </p:nvCxnSpPr>
          <p:spPr>
            <a:xfrm flipV="1">
              <a:off x="6141589" y="2870944"/>
              <a:ext cx="275697" cy="30929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4"/>
              <a:endCxn id="6" idx="0"/>
            </p:cNvCxnSpPr>
            <p:nvPr/>
          </p:nvCxnSpPr>
          <p:spPr>
            <a:xfrm>
              <a:off x="8213751" y="2553396"/>
              <a:ext cx="0" cy="4543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7"/>
              <a:endCxn id="10" idx="2"/>
            </p:cNvCxnSpPr>
            <p:nvPr/>
          </p:nvCxnSpPr>
          <p:spPr>
            <a:xfrm flipV="1">
              <a:off x="7754741" y="2380868"/>
              <a:ext cx="273542" cy="2460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6"/>
              <a:endCxn id="8" idx="2"/>
            </p:cNvCxnSpPr>
            <p:nvPr/>
          </p:nvCxnSpPr>
          <p:spPr>
            <a:xfrm>
              <a:off x="6733900" y="2748948"/>
              <a:ext cx="70422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5"/>
              <a:endCxn id="6" idx="2"/>
            </p:cNvCxnSpPr>
            <p:nvPr/>
          </p:nvCxnSpPr>
          <p:spPr>
            <a:xfrm>
              <a:off x="7754741" y="2870944"/>
              <a:ext cx="273542" cy="30929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09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Social Networks as Graph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Basics of Graph Theory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Important properties of social networks as graphs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Analysis of a real-world social network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Community detection algorithms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Girvan-Newman algorithm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Spectral clustering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32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Networks: Communication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16320" y="1484442"/>
            <a:ext cx="5473360" cy="44247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541218" y="5847815"/>
            <a:ext cx="6409477" cy="942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975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altLang="zh-CN" sz="1625" b="1" dirty="0">
                <a:latin typeface="Corbel" panose="020B0503020204020204" pitchFamily="34" charset="0"/>
              </a:rPr>
              <a:t>Graph of the Internet (Autonomous Systems) </a:t>
            </a:r>
          </a:p>
          <a:p>
            <a:pPr algn="ctr"/>
            <a:r>
              <a:rPr lang="en-US" altLang="zh-CN" sz="1462" b="1" dirty="0">
                <a:latin typeface="Corbel" panose="020B0503020204020204" pitchFamily="34" charset="0"/>
              </a:rPr>
              <a:t>Power-law degrees [</a:t>
            </a:r>
            <a:r>
              <a:rPr lang="en-US" altLang="zh-CN" sz="1462" b="1" dirty="0" err="1">
                <a:latin typeface="Corbel" panose="020B0503020204020204" pitchFamily="34" charset="0"/>
              </a:rPr>
              <a:t>Faloutsos-Faloutsos-Faloutsos</a:t>
            </a:r>
            <a:r>
              <a:rPr lang="en-US" altLang="zh-CN" sz="1462" b="1" dirty="0">
                <a:latin typeface="Corbel" panose="020B0503020204020204" pitchFamily="34" charset="0"/>
              </a:rPr>
              <a:t>, 1999] </a:t>
            </a:r>
          </a:p>
          <a:p>
            <a:pPr algn="ctr"/>
            <a:r>
              <a:rPr lang="en-US" altLang="zh-CN" sz="1462" b="1" dirty="0">
                <a:latin typeface="Corbel" panose="020B0503020204020204" pitchFamily="34" charset="0"/>
              </a:rPr>
              <a:t>Robustness [Doyle-</a:t>
            </a:r>
            <a:r>
              <a:rPr lang="en-US" altLang="zh-CN" sz="1462" b="1" dirty="0" err="1">
                <a:latin typeface="Corbel" panose="020B0503020204020204" pitchFamily="34" charset="0"/>
              </a:rPr>
              <a:t>Willinger</a:t>
            </a:r>
            <a:r>
              <a:rPr lang="en-US" altLang="zh-CN" sz="1462" b="1" dirty="0">
                <a:latin typeface="Corbel" panose="020B0503020204020204" pitchFamily="34" charset="0"/>
              </a:rPr>
              <a:t>, 2005] </a:t>
            </a:r>
            <a:endParaRPr lang="zh-CN" altLang="en-US" sz="1462" dirty="0"/>
          </a:p>
        </p:txBody>
      </p:sp>
    </p:spTree>
    <p:extLst>
      <p:ext uri="{BB962C8B-B14F-4D97-AF65-F5344CB8AC3E}">
        <p14:creationId xmlns:p14="http://schemas.microsoft.com/office/powerpoint/2010/main" val="422137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0"/>
            <a:ext cx="8543925" cy="1325563"/>
          </a:xfrm>
        </p:spPr>
        <p:txBody>
          <a:bodyPr/>
          <a:lstStyle/>
          <a:p>
            <a:r>
              <a:rPr lang="en-US" altLang="zh-CN" dirty="0" smtClean="0"/>
              <a:t>Networks: Media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615516" y="6140560"/>
            <a:ext cx="4953000" cy="7174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zh-CN" altLang="en-US" sz="975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R="32540" algn="ctr"/>
            <a:r>
              <a:rPr lang="en-US" altLang="zh-CN" sz="1625" b="1" dirty="0">
                <a:latin typeface="Corbel" panose="020B0503020204020204" pitchFamily="34" charset="0"/>
              </a:rPr>
              <a:t>Connections between political blogs </a:t>
            </a:r>
            <a:endParaRPr lang="en-US" altLang="zh-CN" sz="1625" dirty="0">
              <a:latin typeface="Corbel" panose="020B0503020204020204" pitchFamily="34" charset="0"/>
            </a:endParaRPr>
          </a:p>
          <a:p>
            <a:pPr marR="26788" algn="ctr"/>
            <a:r>
              <a:rPr lang="en-US" altLang="zh-CN" sz="1462" b="1" dirty="0">
                <a:latin typeface="Corbel" panose="020B0503020204020204" pitchFamily="34" charset="0"/>
              </a:rPr>
              <a:t>Polarization of the network [</a:t>
            </a:r>
            <a:r>
              <a:rPr lang="en-US" altLang="zh-CN" sz="1462" b="1" dirty="0" err="1">
                <a:latin typeface="Corbel" panose="020B0503020204020204" pitchFamily="34" charset="0"/>
              </a:rPr>
              <a:t>Adamic</a:t>
            </a:r>
            <a:r>
              <a:rPr lang="en-US" altLang="zh-CN" sz="1462" b="1" dirty="0">
                <a:latin typeface="Corbel" panose="020B0503020204020204" pitchFamily="34" charset="0"/>
              </a:rPr>
              <a:t>-Glance, 2005] </a:t>
            </a:r>
            <a:endParaRPr lang="zh-CN" altLang="en-US" sz="1462" dirty="0"/>
          </a:p>
        </p:txBody>
      </p:sp>
      <p:pic>
        <p:nvPicPr>
          <p:cNvPr id="3074" name="Picture 2" descr="http://blog.oxfordcollegeofmarketing.com/wp-content/uploads/2012/03/connected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97"/>
          <a:stretch/>
        </p:blipFill>
        <p:spPr bwMode="auto">
          <a:xfrm rot="16200000">
            <a:off x="2431759" y="-57222"/>
            <a:ext cx="5320515" cy="751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02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Network: Science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07263" y="1545830"/>
            <a:ext cx="7771670" cy="42982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473980" y="5937616"/>
            <a:ext cx="4953000" cy="65498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894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R="30972" algn="ctr"/>
            <a:r>
              <a:rPr lang="en-US" altLang="zh-CN" sz="1462" b="1" dirty="0">
                <a:latin typeface="Corbel" panose="020B0503020204020204" pitchFamily="34" charset="0"/>
              </a:rPr>
              <a:t>Citation networks and Maps of science </a:t>
            </a:r>
            <a:endParaRPr lang="en-US" altLang="zh-CN" sz="1462" dirty="0">
              <a:latin typeface="Corbel" panose="020B0503020204020204" pitchFamily="34" charset="0"/>
            </a:endParaRPr>
          </a:p>
          <a:p>
            <a:pPr marR="46132" algn="ctr"/>
            <a:r>
              <a:rPr lang="en-US" altLang="zh-CN" sz="1300" b="1" dirty="0">
                <a:latin typeface="Corbel" panose="020B0503020204020204" pitchFamily="34" charset="0"/>
              </a:rPr>
              <a:t>[</a:t>
            </a:r>
            <a:r>
              <a:rPr lang="en-US" altLang="zh-CN" sz="1300" b="1" dirty="0" err="1">
                <a:latin typeface="Corbel" panose="020B0503020204020204" pitchFamily="34" charset="0"/>
              </a:rPr>
              <a:t>Börner</a:t>
            </a:r>
            <a:r>
              <a:rPr lang="en-US" altLang="zh-CN" sz="1300" b="1" dirty="0">
                <a:latin typeface="Corbel" panose="020B0503020204020204" pitchFamily="34" charset="0"/>
              </a:rPr>
              <a:t> et al., 2012] </a:t>
            </a:r>
            <a:endParaRPr lang="zh-CN" altLang="en-US" sz="1462" dirty="0"/>
          </a:p>
        </p:txBody>
      </p:sp>
    </p:spTree>
    <p:extLst>
      <p:ext uri="{BB962C8B-B14F-4D97-AF65-F5344CB8AC3E}">
        <p14:creationId xmlns:p14="http://schemas.microsoft.com/office/powerpoint/2010/main" val="7114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Networks: Biology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352" y="1746968"/>
            <a:ext cx="3809794" cy="3600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3000" y="1692011"/>
            <a:ext cx="4042391" cy="35234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748" y="5259820"/>
            <a:ext cx="4953000" cy="122604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13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R="78507" algn="ctr"/>
            <a:r>
              <a:rPr lang="en-US" altLang="zh-CN" sz="2167" b="1" dirty="0">
                <a:latin typeface="Corbel" panose="020B0503020204020204" pitchFamily="34" charset="0"/>
              </a:rPr>
              <a:t>Protein-Protein Interaction Networks: </a:t>
            </a:r>
            <a:endParaRPr lang="en-US" altLang="zh-CN" sz="2167" dirty="0">
              <a:latin typeface="Corbel" panose="020B0503020204020204" pitchFamily="34" charset="0"/>
            </a:endParaRPr>
          </a:p>
          <a:p>
            <a:pPr marR="101419" algn="ctr"/>
            <a:r>
              <a:rPr lang="en-US" altLang="zh-CN" sz="1950" dirty="0">
                <a:latin typeface="Corbel" panose="020B0503020204020204" pitchFamily="34" charset="0"/>
              </a:rPr>
              <a:t>Nodes: Proteins </a:t>
            </a:r>
          </a:p>
          <a:p>
            <a:pPr marR="91875" algn="ctr"/>
            <a:r>
              <a:rPr lang="en-US" altLang="zh-CN" sz="1950" dirty="0">
                <a:latin typeface="Corbel" panose="020B0503020204020204" pitchFamily="34" charset="0"/>
              </a:rPr>
              <a:t>Edges: ‘physical’ interactions </a:t>
            </a:r>
            <a:endParaRPr lang="zh-CN" altLang="en-US" sz="1950" dirty="0"/>
          </a:p>
        </p:txBody>
      </p:sp>
      <p:sp>
        <p:nvSpPr>
          <p:cNvPr id="9" name="Rectangle 8"/>
          <p:cNvSpPr/>
          <p:nvPr/>
        </p:nvSpPr>
        <p:spPr>
          <a:xfrm>
            <a:off x="4594855" y="5216662"/>
            <a:ext cx="4953000" cy="122604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13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R="19749" algn="ctr"/>
            <a:r>
              <a:rPr lang="en-US" altLang="zh-CN" sz="2167" b="1" dirty="0">
                <a:latin typeface="Corbel" panose="020B0503020204020204" pitchFamily="34" charset="0"/>
              </a:rPr>
              <a:t>Metabolic networks: </a:t>
            </a:r>
            <a:endParaRPr lang="en-US" altLang="zh-CN" sz="2167" dirty="0">
              <a:latin typeface="Corbel" panose="020B0503020204020204" pitchFamily="34" charset="0"/>
            </a:endParaRPr>
          </a:p>
          <a:p>
            <a:pPr marR="12274" algn="ctr"/>
            <a:r>
              <a:rPr lang="en-US" altLang="zh-CN" sz="1950" dirty="0">
                <a:latin typeface="Corbel" panose="020B0503020204020204" pitchFamily="34" charset="0"/>
              </a:rPr>
              <a:t>Nodes: Metabolites and enzymes Edges: Chemical reactions </a:t>
            </a:r>
            <a:endParaRPr lang="zh-CN" altLang="en-US" sz="1950" dirty="0"/>
          </a:p>
        </p:txBody>
      </p:sp>
    </p:spTree>
    <p:extLst>
      <p:ext uri="{BB962C8B-B14F-4D97-AF65-F5344CB8AC3E}">
        <p14:creationId xmlns:p14="http://schemas.microsoft.com/office/powerpoint/2010/main" val="6394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Networks: Brain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1868" y="1354371"/>
            <a:ext cx="6348233" cy="47869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62347" y="5927974"/>
            <a:ext cx="4953000" cy="87594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1192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R="50731" algn="ctr"/>
            <a:r>
              <a:rPr lang="en-US" altLang="zh-CN" sz="1950" b="1" dirty="0">
                <a:latin typeface="Corbel" panose="020B0503020204020204" pitchFamily="34" charset="0"/>
              </a:rPr>
              <a:t>Human brain has between 10-100 billion neurons </a:t>
            </a:r>
            <a:r>
              <a:rPr lang="en-US" altLang="zh-CN" sz="1733" b="1" dirty="0" smtClean="0">
                <a:latin typeface="Corbel" panose="020B0503020204020204" pitchFamily="34" charset="0"/>
              </a:rPr>
              <a:t>[</a:t>
            </a:r>
            <a:r>
              <a:rPr lang="en-US" altLang="zh-CN" sz="1733" b="1" dirty="0" err="1">
                <a:latin typeface="Corbel" panose="020B0503020204020204" pitchFamily="34" charset="0"/>
              </a:rPr>
              <a:t>Sporns</a:t>
            </a:r>
            <a:r>
              <a:rPr lang="en-US" altLang="zh-CN" sz="1733" b="1" dirty="0">
                <a:latin typeface="Corbel" panose="020B0503020204020204" pitchFamily="34" charset="0"/>
              </a:rPr>
              <a:t>, 2011] </a:t>
            </a:r>
            <a:endParaRPr lang="zh-CN" altLang="en-US" sz="1950" dirty="0"/>
          </a:p>
        </p:txBody>
      </p:sp>
    </p:spTree>
    <p:extLst>
      <p:ext uri="{BB962C8B-B14F-4D97-AF65-F5344CB8AC3E}">
        <p14:creationId xmlns:p14="http://schemas.microsoft.com/office/powerpoint/2010/main" val="11747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Networks: Social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7712" y="1885223"/>
            <a:ext cx="8499397" cy="42025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Networks!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Behind </a:t>
            </a:r>
            <a:r>
              <a:rPr lang="en-US" altLang="zh-CN" dirty="0"/>
              <a:t>each such system there is an intricate wiring diagram, </a:t>
            </a:r>
            <a:r>
              <a:rPr lang="en-US" altLang="zh-CN" b="1" dirty="0">
                <a:solidFill>
                  <a:srgbClr val="0000FF"/>
                </a:solidFill>
              </a:rPr>
              <a:t>a network</a:t>
            </a:r>
            <a:r>
              <a:rPr lang="en-US" altLang="zh-CN" dirty="0"/>
              <a:t>, that defines the </a:t>
            </a:r>
            <a:r>
              <a:rPr lang="en-US" altLang="zh-CN" b="1" dirty="0">
                <a:solidFill>
                  <a:srgbClr val="0000FF"/>
                </a:solidFill>
              </a:rPr>
              <a:t>interactions </a:t>
            </a:r>
            <a:r>
              <a:rPr lang="en-US" altLang="zh-CN" dirty="0"/>
              <a:t>between the components </a:t>
            </a:r>
          </a:p>
          <a:p>
            <a:endParaRPr lang="en-US" altLang="zh-CN" b="1" dirty="0" smtClean="0"/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We </a:t>
            </a:r>
            <a:r>
              <a:rPr lang="en-US" altLang="zh-CN" b="1" dirty="0">
                <a:solidFill>
                  <a:srgbClr val="0000FF"/>
                </a:solidFill>
              </a:rPr>
              <a:t>will never understand these systems unless we understand the networks behind them!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72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ebsitesocialmediadevelopment.com/wp-content/uploads/2013/05/website-social-development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52" y="1103260"/>
            <a:ext cx="6758120" cy="612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210" y="363265"/>
            <a:ext cx="8543925" cy="1325563"/>
          </a:xfrm>
        </p:spPr>
        <p:txBody>
          <a:bodyPr/>
          <a:lstStyle/>
          <a:p>
            <a:r>
              <a:rPr lang="en-US" altLang="zh-CN" dirty="0" smtClean="0"/>
              <a:t>Social Web - The Lab of Knowledge and Humanity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3026" y="3076177"/>
            <a:ext cx="7944929" cy="1892826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US" altLang="zh-CN" sz="3900" dirty="0">
                <a:solidFill>
                  <a:schemeClr val="bg1"/>
                </a:solidFill>
              </a:rPr>
              <a:t>The web is our “laboratory” for knowledge and understanding humanity</a:t>
            </a:r>
            <a:endParaRPr lang="zh-CN" altLang="en-US" sz="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Country with </a:t>
            </a:r>
            <a:r>
              <a:rPr lang="en-US" altLang="zh-CN" dirty="0" smtClean="0"/>
              <a:t>Largest World Population</a:t>
            </a:r>
            <a:r>
              <a:rPr lang="en-US" altLang="zh-CN" dirty="0"/>
              <a:t>?</a:t>
            </a:r>
            <a:endParaRPr lang="zh-CN" alt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1039" y="1692010"/>
          <a:ext cx="8543925" cy="471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3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92" y="-207934"/>
            <a:ext cx="8543925" cy="1436027"/>
          </a:xfrm>
        </p:spPr>
        <p:txBody>
          <a:bodyPr/>
          <a:lstStyle/>
          <a:p>
            <a:r>
              <a:rPr lang="en-US" altLang="zh-CN" dirty="0" smtClean="0"/>
              <a:t>Networks: Impact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3944" y="1162095"/>
            <a:ext cx="4980680" cy="56969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111832" y="1692949"/>
            <a:ext cx="3666665" cy="259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83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zh-CN" altLang="en-US" sz="1083" dirty="0">
              <a:latin typeface="Calibri" panose="020F0502020204030204" pitchFamily="34" charset="0"/>
            </a:endParaRPr>
          </a:p>
          <a:p>
            <a:r>
              <a:rPr lang="en-US" altLang="zh-CN" sz="2600" b="1" dirty="0">
                <a:latin typeface="Calibri" panose="020F0502020204030204" pitchFamily="34" charset="0"/>
              </a:rPr>
              <a:t>Cisco </a:t>
            </a:r>
            <a:r>
              <a:rPr lang="en-US" altLang="zh-CN" sz="2167" dirty="0">
                <a:latin typeface="Calibri" panose="020F0502020204030204" pitchFamily="34" charset="0"/>
              </a:rPr>
              <a:t>Market cap: $</a:t>
            </a:r>
            <a:r>
              <a:rPr lang="en-US" altLang="zh-CN" sz="2167" dirty="0" smtClean="0">
                <a:latin typeface="Calibri" panose="020F0502020204030204" pitchFamily="34" charset="0"/>
              </a:rPr>
              <a:t>200b </a:t>
            </a:r>
            <a:r>
              <a:rPr lang="en-US" altLang="zh-CN" sz="2167" dirty="0">
                <a:latin typeface="Calibri" panose="020F0502020204030204" pitchFamily="34" charset="0"/>
              </a:rPr>
              <a:t>billion </a:t>
            </a:r>
            <a:r>
              <a:rPr lang="en-US" altLang="zh-CN" sz="1733" dirty="0" smtClean="0">
                <a:latin typeface="Calibri" panose="020F0502020204030204" pitchFamily="34" charset="0"/>
              </a:rPr>
              <a:t>(1y </a:t>
            </a:r>
            <a:r>
              <a:rPr lang="en-US" altLang="zh-CN" sz="1733" dirty="0">
                <a:latin typeface="Calibri" panose="020F0502020204030204" pitchFamily="34" charset="0"/>
              </a:rPr>
              <a:t>ago it was </a:t>
            </a:r>
            <a:r>
              <a:rPr lang="en-US" altLang="zh-CN" sz="1733" dirty="0" smtClean="0">
                <a:latin typeface="Calibri" panose="020F0502020204030204" pitchFamily="34" charset="0"/>
              </a:rPr>
              <a:t>211</a:t>
            </a:r>
            <a:r>
              <a:rPr lang="en-US" altLang="zh-CN" sz="1733" dirty="0" smtClean="0">
                <a:latin typeface="Calibri" panose="020F0502020204030204" pitchFamily="34" charset="0"/>
              </a:rPr>
              <a:t>b</a:t>
            </a:r>
            <a:r>
              <a:rPr lang="en-US" altLang="zh-CN" sz="1733" dirty="0">
                <a:latin typeface="Calibri" panose="020F0502020204030204" pitchFamily="34" charset="0"/>
              </a:rPr>
              <a:t>) </a:t>
            </a:r>
          </a:p>
          <a:p>
            <a:r>
              <a:rPr lang="en-US" altLang="zh-CN" sz="2600" b="1" dirty="0">
                <a:latin typeface="Calibri" panose="020F0502020204030204" pitchFamily="34" charset="0"/>
              </a:rPr>
              <a:t>Google</a:t>
            </a:r>
            <a:r>
              <a:rPr lang="en-US" altLang="zh-CN" sz="2167" b="1" dirty="0">
                <a:latin typeface="Calibri" panose="020F0502020204030204" pitchFamily="34" charset="0"/>
              </a:rPr>
              <a:t> </a:t>
            </a:r>
            <a:r>
              <a:rPr lang="en-US" altLang="zh-CN" sz="2167" dirty="0">
                <a:latin typeface="Calibri" panose="020F0502020204030204" pitchFamily="34" charset="0"/>
              </a:rPr>
              <a:t>Market cap: $740b </a:t>
            </a:r>
            <a:r>
              <a:rPr lang="en-US" altLang="zh-CN" sz="1950" dirty="0">
                <a:latin typeface="Calibri" panose="020F0502020204030204" pitchFamily="34" charset="0"/>
              </a:rPr>
              <a:t>billion </a:t>
            </a:r>
            <a:r>
              <a:rPr lang="en-US" altLang="zh-CN" sz="1733" dirty="0" smtClean="0">
                <a:latin typeface="Calibri" panose="020F0502020204030204" pitchFamily="34" charset="0"/>
              </a:rPr>
              <a:t>(1y </a:t>
            </a:r>
            <a:r>
              <a:rPr lang="en-US" altLang="zh-CN" sz="1733" dirty="0">
                <a:latin typeface="Calibri" panose="020F0502020204030204" pitchFamily="34" charset="0"/>
              </a:rPr>
              <a:t>ago it was 536b) </a:t>
            </a:r>
          </a:p>
          <a:p>
            <a:r>
              <a:rPr lang="en-US" altLang="zh-CN" sz="2600" b="1" dirty="0">
                <a:latin typeface="Calibri" panose="020F0502020204030204" pitchFamily="34" charset="0"/>
              </a:rPr>
              <a:t>Facebook</a:t>
            </a:r>
            <a:r>
              <a:rPr lang="en-US" altLang="zh-CN" sz="2167" b="1" dirty="0">
                <a:latin typeface="Calibri" panose="020F0502020204030204" pitchFamily="34" charset="0"/>
              </a:rPr>
              <a:t> </a:t>
            </a:r>
            <a:r>
              <a:rPr lang="en-US" altLang="zh-CN" sz="2167" dirty="0">
                <a:latin typeface="Calibri" panose="020F0502020204030204" pitchFamily="34" charset="0"/>
              </a:rPr>
              <a:t>Market cap: </a:t>
            </a:r>
            <a:r>
              <a:rPr lang="en-US" altLang="zh-CN" sz="2167" dirty="0" smtClean="0">
                <a:latin typeface="Calibri" panose="020F0502020204030204" pitchFamily="34" charset="0"/>
              </a:rPr>
              <a:t>$</a:t>
            </a:r>
            <a:r>
              <a:rPr lang="en-US" altLang="zh-CN" sz="2167" dirty="0" smtClean="0">
                <a:latin typeface="Calibri" panose="020F0502020204030204" pitchFamily="34" charset="0"/>
              </a:rPr>
              <a:t>55</a:t>
            </a:r>
            <a:r>
              <a:rPr lang="en-US" altLang="zh-CN" sz="2167" dirty="0" smtClean="0">
                <a:latin typeface="Calibri" panose="020F0502020204030204" pitchFamily="34" charset="0"/>
              </a:rPr>
              <a:t>0b  </a:t>
            </a:r>
            <a:r>
              <a:rPr lang="en-US" altLang="zh-CN" sz="2167" dirty="0">
                <a:latin typeface="Calibri" panose="020F0502020204030204" pitchFamily="34" charset="0"/>
              </a:rPr>
              <a:t>billion </a:t>
            </a:r>
            <a:r>
              <a:rPr lang="en-US" altLang="zh-CN" sz="1733" dirty="0" smtClean="0">
                <a:latin typeface="Calibri" panose="020F0502020204030204" pitchFamily="34" charset="0"/>
              </a:rPr>
              <a:t>(1y </a:t>
            </a:r>
            <a:r>
              <a:rPr lang="en-US" altLang="zh-CN" sz="1733" dirty="0">
                <a:latin typeface="Calibri" panose="020F0502020204030204" pitchFamily="34" charset="0"/>
              </a:rPr>
              <a:t>ago it was </a:t>
            </a:r>
            <a:r>
              <a:rPr lang="en-US" altLang="zh-CN" sz="1733" dirty="0" smtClean="0">
                <a:latin typeface="Calibri" panose="020F0502020204030204" pitchFamily="34" charset="0"/>
              </a:rPr>
              <a:t>400</a:t>
            </a:r>
            <a:r>
              <a:rPr lang="en-US" altLang="zh-CN" sz="1733" dirty="0" smtClean="0">
                <a:latin typeface="Calibri" panose="020F0502020204030204" pitchFamily="34" charset="0"/>
              </a:rPr>
              <a:t>b</a:t>
            </a:r>
            <a:r>
              <a:rPr lang="en-US" altLang="zh-CN" sz="1733" dirty="0">
                <a:latin typeface="Calibri" panose="020F050202020403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7803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Networks: Problems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Social networks: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Link </a:t>
            </a:r>
            <a:r>
              <a:rPr lang="en-US" altLang="zh-CN" dirty="0"/>
              <a:t>prediction, friend recommendation </a:t>
            </a:r>
            <a:r>
              <a:rPr lang="en-US" altLang="zh-CN" dirty="0" smtClean="0"/>
              <a:t>	</a:t>
            </a:r>
            <a:endParaRPr lang="en-US" altLang="zh-CN" dirty="0"/>
          </a:p>
          <a:p>
            <a:pPr lvl="1"/>
            <a:r>
              <a:rPr lang="en-US" altLang="zh-CN" dirty="0"/>
              <a:t>Social circle detection, community detection </a:t>
            </a:r>
            <a:r>
              <a:rPr lang="en-US" altLang="zh-CN" dirty="0" smtClean="0"/>
              <a:t>	</a:t>
            </a:r>
            <a:endParaRPr lang="en-US" altLang="zh-CN" dirty="0"/>
          </a:p>
          <a:p>
            <a:pPr lvl="1"/>
            <a:r>
              <a:rPr lang="en-US" altLang="zh-CN" dirty="0"/>
              <a:t>Social recommendations </a:t>
            </a:r>
          </a:p>
          <a:p>
            <a:pPr lvl="1"/>
            <a:r>
              <a:rPr lang="en-US" altLang="zh-CN" dirty="0"/>
              <a:t>Identifying influential nodes, </a:t>
            </a:r>
            <a:r>
              <a:rPr lang="en-US" altLang="zh-CN" dirty="0" smtClean="0"/>
              <a:t>viral </a:t>
            </a:r>
            <a:r>
              <a:rPr lang="en-US" altLang="zh-CN" dirty="0"/>
              <a:t>marketing </a:t>
            </a:r>
            <a:endParaRPr lang="zh-CN" altLang="en-US" dirty="0"/>
          </a:p>
          <a:p>
            <a:r>
              <a:rPr lang="en-US" altLang="zh-CN" b="1" dirty="0">
                <a:solidFill>
                  <a:srgbClr val="0000FF"/>
                </a:solidFill>
              </a:rPr>
              <a:t>Communication networks: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Intrusion </a:t>
            </a:r>
            <a:r>
              <a:rPr lang="en-US" altLang="zh-CN" dirty="0"/>
              <a:t>detection, fraud </a:t>
            </a:r>
            <a:r>
              <a:rPr lang="en-US" altLang="zh-CN" dirty="0" smtClean="0"/>
              <a:t>	</a:t>
            </a:r>
            <a:endParaRPr lang="en-US" altLang="zh-CN" dirty="0"/>
          </a:p>
          <a:p>
            <a:pPr lvl="1"/>
            <a:r>
              <a:rPr lang="en-US" altLang="zh-CN" dirty="0"/>
              <a:t>Churn prediction </a:t>
            </a:r>
            <a:endParaRPr lang="zh-CN" altLang="en-US" dirty="0"/>
          </a:p>
          <a:p>
            <a:r>
              <a:rPr lang="en-US" altLang="zh-CN" b="1" dirty="0">
                <a:solidFill>
                  <a:srgbClr val="0000FF"/>
                </a:solidFill>
              </a:rPr>
              <a:t>Information networks: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Navigational </a:t>
            </a:r>
            <a:r>
              <a:rPr lang="en-US" altLang="zh-CN" dirty="0"/>
              <a:t>aids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0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CN" dirty="0" smtClean="0"/>
              <a:t>Social Networks as Graph</a:t>
            </a:r>
          </a:p>
          <a:p>
            <a:pPr lvl="1"/>
            <a:r>
              <a:rPr lang="en-US" altLang="zh-CN" dirty="0" smtClean="0"/>
              <a:t>Basics of Graph Theory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Important properties of social networks as graphs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Analysis of a real-world social network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Community detection algorithms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Girvan-Newman algorithm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Spectral clustering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33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 Network as Graph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Undirected graphs</a:t>
            </a:r>
          </a:p>
          <a:p>
            <a:pPr lvl="1"/>
            <a:r>
              <a:rPr lang="en-US" altLang="zh-CN" b="1" dirty="0" smtClean="0"/>
              <a:t>Links</a:t>
            </a:r>
            <a:r>
              <a:rPr lang="en-US" altLang="zh-CN" b="1" dirty="0"/>
              <a:t>: </a:t>
            </a:r>
            <a:r>
              <a:rPr lang="en-US" altLang="zh-CN" dirty="0" smtClean="0"/>
              <a:t>undirected (symmetrical</a:t>
            </a:r>
            <a:r>
              <a:rPr lang="en-US" altLang="zh-CN" dirty="0"/>
              <a:t>, </a:t>
            </a:r>
            <a:r>
              <a:rPr lang="en-US" altLang="zh-CN" dirty="0" smtClean="0"/>
              <a:t>reciprocal relations)</a:t>
            </a:r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Undirected </a:t>
            </a:r>
            <a:r>
              <a:rPr lang="en-US" altLang="zh-CN" dirty="0"/>
              <a:t>links:</a:t>
            </a:r>
          </a:p>
          <a:p>
            <a:pPr lvl="1"/>
            <a:r>
              <a:rPr lang="en-US" altLang="zh-CN" dirty="0" smtClean="0"/>
              <a:t>Collaborations</a:t>
            </a:r>
            <a:endParaRPr lang="en-US" altLang="zh-CN" dirty="0"/>
          </a:p>
          <a:p>
            <a:pPr lvl="1"/>
            <a:r>
              <a:rPr lang="en-US" altLang="zh-CN" dirty="0" smtClean="0"/>
              <a:t>Friendship </a:t>
            </a:r>
            <a:r>
              <a:rPr lang="en-US" altLang="zh-CN" dirty="0"/>
              <a:t>on Facebook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Directed graphs</a:t>
            </a:r>
          </a:p>
          <a:p>
            <a:pPr lvl="1"/>
            <a:r>
              <a:rPr lang="en-US" altLang="zh-CN" b="1" dirty="0" smtClean="0"/>
              <a:t>Links</a:t>
            </a:r>
            <a:r>
              <a:rPr lang="en-US" altLang="zh-CN" b="1" dirty="0"/>
              <a:t>: </a:t>
            </a:r>
            <a:r>
              <a:rPr lang="en-US" altLang="zh-CN" dirty="0" smtClean="0"/>
              <a:t>directed (asymmetrical </a:t>
            </a:r>
            <a:r>
              <a:rPr lang="en-US" altLang="zh-CN" dirty="0"/>
              <a:t>relations</a:t>
            </a:r>
            <a:r>
              <a:rPr lang="en-US" altLang="zh-CN" dirty="0" smtClean="0"/>
              <a:t>)</a:t>
            </a:r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sz="1517" dirty="0"/>
          </a:p>
          <a:p>
            <a:r>
              <a:rPr lang="en-US" altLang="zh-CN" dirty="0" smtClean="0"/>
              <a:t>Directed </a:t>
            </a:r>
            <a:r>
              <a:rPr lang="en-US" altLang="zh-CN" dirty="0"/>
              <a:t>links:</a:t>
            </a:r>
          </a:p>
          <a:p>
            <a:pPr lvl="1"/>
            <a:r>
              <a:rPr lang="en-US" altLang="zh-CN" dirty="0" smtClean="0"/>
              <a:t>Phone </a:t>
            </a:r>
            <a:r>
              <a:rPr lang="en-US" altLang="zh-CN" dirty="0"/>
              <a:t>calls</a:t>
            </a:r>
          </a:p>
          <a:p>
            <a:pPr lvl="1"/>
            <a:r>
              <a:rPr lang="en-US" altLang="zh-CN" dirty="0" smtClean="0"/>
              <a:t>Following </a:t>
            </a:r>
            <a:r>
              <a:rPr lang="en-US" altLang="zh-CN" dirty="0"/>
              <a:t>on Twitter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4508" y="3476391"/>
            <a:ext cx="2042500" cy="1145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01603" y="3476392"/>
            <a:ext cx="1843457" cy="11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Adjacency Matrix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7313" y="1690560"/>
            <a:ext cx="5956061" cy="4718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4791" y="4188575"/>
            <a:ext cx="312906" cy="4007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4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0483" y="4553731"/>
            <a:ext cx="312906" cy="40075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4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18856" y="6059697"/>
            <a:ext cx="6263149" cy="367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</p:spTree>
    <p:extLst>
      <p:ext uri="{BB962C8B-B14F-4D97-AF65-F5344CB8AC3E}">
        <p14:creationId xmlns:p14="http://schemas.microsoft.com/office/powerpoint/2010/main" val="420751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Node Degrees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33631" y="2126258"/>
                <a:ext cx="6091332" cy="35354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Node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: the number of edges adjacent to node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Avg. degree: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In directed networks we </a:t>
                </a:r>
                <a:r>
                  <a:rPr lang="en-US" altLang="zh-CN" dirty="0" smtClean="0"/>
                  <a:t>define an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in‐degree</a:t>
                </a:r>
                <a:r>
                  <a:rPr lang="en-US" altLang="zh-CN" b="1" dirty="0"/>
                  <a:t> </a:t>
                </a:r>
                <a:r>
                  <a:rPr lang="en-US" altLang="zh-CN" dirty="0"/>
                  <a:t>and </a:t>
                </a:r>
                <a:r>
                  <a:rPr lang="en-US" altLang="zh-CN" b="1" dirty="0" smtClean="0">
                    <a:solidFill>
                      <a:srgbClr val="0000FF"/>
                    </a:solidFill>
                  </a:rPr>
                  <a:t>out‐degree</a:t>
                </a:r>
                <a:r>
                  <a:rPr lang="en-US" altLang="zh-CN" b="1" dirty="0" smtClean="0"/>
                  <a:t>.</a:t>
                </a:r>
              </a:p>
              <a:p>
                <a:pPr lvl="1"/>
                <a:r>
                  <a:rPr lang="en-US" altLang="zh-CN" dirty="0"/>
                  <a:t>The (total) degree of a node is </a:t>
                </a:r>
                <a:r>
                  <a:rPr lang="en-US" altLang="zh-CN" dirty="0" smtClean="0"/>
                  <a:t>the sum </a:t>
                </a:r>
                <a:r>
                  <a:rPr lang="en-US" altLang="zh-CN" dirty="0"/>
                  <a:t>of in‐ and out‐degrees</a:t>
                </a:r>
                <a:r>
                  <a:rPr lang="en-US" altLang="zh-CN" dirty="0" smtClean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3631" y="2126258"/>
                <a:ext cx="6091332" cy="3535463"/>
              </a:xfrm>
              <a:blipFill rotWithShape="0">
                <a:blip r:embed="rId2"/>
                <a:stretch>
                  <a:fillRect l="-1802" t="-3966" r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471" y="1859823"/>
            <a:ext cx="2731876" cy="4068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1816" y="3226106"/>
            <a:ext cx="2367350" cy="667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4842" y="5726896"/>
            <a:ext cx="3053328" cy="10480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7035" y="3685995"/>
            <a:ext cx="2848313" cy="246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</p:spTree>
    <p:extLst>
      <p:ext uri="{BB962C8B-B14F-4D97-AF65-F5344CB8AC3E}">
        <p14:creationId xmlns:p14="http://schemas.microsoft.com/office/powerpoint/2010/main" val="32233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Degree 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5351" y="3336602"/>
                <a:ext cx="4079613" cy="222507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9553" y="3343707"/>
                <a:ext cx="3765797" cy="2053917"/>
              </a:xfr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r="51710" b="68913"/>
          <a:stretch/>
        </p:blipFill>
        <p:spPr>
          <a:xfrm>
            <a:off x="6780596" y="1751321"/>
            <a:ext cx="2444366" cy="124655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1039" y="1751322"/>
            <a:ext cx="4464312" cy="4502815"/>
          </a:xfrm>
          <a:prstGeom prst="rect">
            <a:avLst/>
          </a:prstGeom>
        </p:spPr>
        <p:txBody>
          <a:bodyPr vert="horz" lIns="99060" tIns="49530" rIns="99060" bIns="495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33" dirty="0"/>
              <a:t>This graph has entries only on the diagonal. </a:t>
            </a:r>
          </a:p>
          <a:p>
            <a:r>
              <a:rPr lang="en-US" altLang="zh-CN" sz="3033" dirty="0"/>
              <a:t>The entry for row and column </a:t>
            </a:r>
            <a:r>
              <a:rPr lang="en-US" altLang="zh-CN" sz="3033" i="1" dirty="0" err="1"/>
              <a:t>i</a:t>
            </a:r>
            <a:r>
              <a:rPr lang="en-US" altLang="zh-CN" sz="3033" dirty="0"/>
              <a:t> is the degree of the </a:t>
            </a:r>
            <a:r>
              <a:rPr lang="en-US" altLang="zh-CN" sz="3033" i="1" dirty="0" err="1"/>
              <a:t>i</a:t>
            </a:r>
            <a:r>
              <a:rPr lang="en-US" altLang="zh-CN" sz="3033" dirty="0" err="1"/>
              <a:t>th</a:t>
            </a:r>
            <a:r>
              <a:rPr lang="en-US" altLang="zh-CN" sz="3033" dirty="0"/>
              <a:t> node</a:t>
            </a:r>
            <a:endParaRPr lang="zh-CN" altLang="en-US" sz="3033" dirty="0"/>
          </a:p>
        </p:txBody>
      </p:sp>
    </p:spTree>
    <p:extLst>
      <p:ext uri="{BB962C8B-B14F-4D97-AF65-F5344CB8AC3E}">
        <p14:creationId xmlns:p14="http://schemas.microsoft.com/office/powerpoint/2010/main" val="257753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Laplacian</a:t>
            </a:r>
            <a:r>
              <a:rPr lang="en-US" altLang="zh-CN" dirty="0" smtClean="0"/>
              <a:t> 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Suppose a graph as adjacency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 degree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 err="1" smtClean="0"/>
                  <a:t>Laplacian</a:t>
                </a:r>
                <a:r>
                  <a:rPr lang="en-US" altLang="zh-CN" dirty="0" smtClean="0"/>
                  <a:t> matrix is defined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 smtClean="0"/>
                  <a:t>the </a:t>
                </a:r>
                <a:r>
                  <a:rPr lang="en-US" altLang="zh-CN" dirty="0" err="1"/>
                  <a:t>Laplacian</a:t>
                </a:r>
                <a:r>
                  <a:rPr lang="en-US" altLang="zh-CN" dirty="0"/>
                  <a:t> matrix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Has the </a:t>
                </a:r>
                <a:r>
                  <a:rPr lang="en-US" altLang="zh-CN" dirty="0"/>
                  <a:t>same entries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on the diagonal. 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Oﬀ </a:t>
                </a:r>
                <a:r>
                  <a:rPr lang="en-US" altLang="zh-CN" dirty="0"/>
                  <a:t>the diagonal, at row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and column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has </a:t>
                </a:r>
                <a:r>
                  <a:rPr lang="en-US" altLang="zh-CN" dirty="0"/>
                  <a:t>−1 if there is an edge between nodes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0 </a:t>
                </a:r>
                <a:r>
                  <a:rPr lang="en-US" altLang="zh-CN" dirty="0"/>
                  <a:t>if not.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314" t="-126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92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In-class Practice 1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Go to </a:t>
            </a:r>
            <a:r>
              <a:rPr lang="en-US" altLang="zh-CN" dirty="0" smtClean="0">
                <a:hlinkClick r:id="rId2" action="ppaction://hlinksldjump"/>
              </a:rPr>
              <a:t>practice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Complete Graph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9547" y="2118901"/>
                <a:ext cx="6272699" cy="393838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 smtClean="0"/>
                  <a:t>The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maximum number of edges </a:t>
                </a:r>
                <a:r>
                  <a:rPr lang="en-US" altLang="zh-CN" dirty="0" smtClean="0"/>
                  <a:t>in an </a:t>
                </a:r>
                <a:r>
                  <a:rPr lang="en-US" altLang="zh-CN" dirty="0"/>
                  <a:t>undirected graph on </a:t>
                </a:r>
                <a:r>
                  <a:rPr lang="en-US" altLang="zh-CN" b="1" i="1" dirty="0">
                    <a:solidFill>
                      <a:srgbClr val="0000FF"/>
                    </a:solidFill>
                  </a:rPr>
                  <a:t>N</a:t>
                </a:r>
                <a:r>
                  <a:rPr lang="en-US" altLang="zh-CN" b="1" i="1" dirty="0"/>
                  <a:t> </a:t>
                </a:r>
                <a:r>
                  <a:rPr lang="en-US" altLang="zh-CN" dirty="0"/>
                  <a:t>nodes </a:t>
                </a:r>
                <a:r>
                  <a:rPr lang="en-US" altLang="zh-CN" dirty="0" smtClean="0"/>
                  <a:t>is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endParaRPr lang="en-US" altLang="zh-CN" dirty="0" smtClean="0"/>
              </a:p>
              <a:p>
                <a:pPr>
                  <a:lnSpc>
                    <a:spcPct val="110000"/>
                  </a:lnSpc>
                </a:pP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en-US" altLang="zh-CN" dirty="0"/>
                  <a:t>A graph with the number of edges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is </a:t>
                </a:r>
                <a:r>
                  <a:rPr lang="en-US" altLang="zh-CN" dirty="0"/>
                  <a:t>a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complete </a:t>
                </a:r>
                <a:r>
                  <a:rPr lang="en-US" altLang="zh-CN" b="1" dirty="0" smtClean="0">
                    <a:solidFill>
                      <a:srgbClr val="0000FF"/>
                    </a:solidFill>
                  </a:rPr>
                  <a:t>graph</a:t>
                </a:r>
                <a:endParaRPr lang="en-US" altLang="zh-CN" dirty="0" smtClean="0"/>
              </a:p>
              <a:p>
                <a:pPr lvl="1">
                  <a:lnSpc>
                    <a:spcPct val="110000"/>
                  </a:lnSpc>
                </a:pPr>
                <a:r>
                  <a:rPr lang="en-US" altLang="zh-CN" dirty="0" smtClean="0"/>
                  <a:t>and </a:t>
                </a:r>
                <a:r>
                  <a:rPr lang="en-US" altLang="zh-CN" dirty="0"/>
                  <a:t>its average degree is </a:t>
                </a:r>
                <a:endParaRPr lang="en-US" altLang="zh-CN" dirty="0" smtClean="0"/>
              </a:p>
              <a:p>
                <a:pPr lvl="1">
                  <a:lnSpc>
                    <a:spcPct val="110000"/>
                  </a:lnSpc>
                </a:pPr>
                <a:r>
                  <a:rPr lang="en-US" altLang="zh-CN" b="1" i="1" dirty="0" smtClean="0">
                    <a:solidFill>
                      <a:srgbClr val="0000FF"/>
                    </a:solidFill>
                  </a:rPr>
                  <a:t>N-1</a:t>
                </a:r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9547" y="2118901"/>
                <a:ext cx="6272699" cy="3938385"/>
              </a:xfrm>
              <a:blipFill rotWithShape="0">
                <a:blip r:embed="rId2"/>
                <a:stretch>
                  <a:fillRect l="-1458" t="-2477" b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886" y="2954503"/>
            <a:ext cx="3542115" cy="982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1550" y="1840078"/>
            <a:ext cx="2244329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Country with </a:t>
            </a:r>
            <a:r>
              <a:rPr lang="en-US" altLang="zh-CN" dirty="0" smtClean="0"/>
              <a:t>Largest World Population</a:t>
            </a:r>
            <a:r>
              <a:rPr lang="en-US" altLang="zh-CN" dirty="0"/>
              <a:t>?</a:t>
            </a:r>
            <a:endParaRPr lang="zh-CN" alt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1039" y="1692010"/>
          <a:ext cx="8543925" cy="4713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4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 are Sparse Graphs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Most real‐world networks are sparse</a:t>
            </a:r>
          </a:p>
          <a:p>
            <a:pPr lvl="1"/>
            <a:r>
              <a:rPr lang="pt-BR" altLang="zh-CN" b="1" dirty="0" smtClean="0">
                <a:solidFill>
                  <a:srgbClr val="0000FF"/>
                </a:solidFill>
              </a:rPr>
              <a:t>E </a:t>
            </a:r>
            <a:r>
              <a:rPr lang="pt-BR" altLang="zh-CN" b="1" dirty="0">
                <a:solidFill>
                  <a:srgbClr val="0000FF"/>
                </a:solidFill>
              </a:rPr>
              <a:t>&lt;&lt; E</a:t>
            </a:r>
            <a:r>
              <a:rPr lang="pt-BR" altLang="zh-CN" b="1" baseline="-25000" dirty="0">
                <a:solidFill>
                  <a:srgbClr val="0000FF"/>
                </a:solidFill>
              </a:rPr>
              <a:t>max</a:t>
            </a:r>
            <a:r>
              <a:rPr lang="pt-BR" altLang="zh-CN" b="1" dirty="0">
                <a:solidFill>
                  <a:srgbClr val="0000FF"/>
                </a:solidFill>
              </a:rPr>
              <a:t> (or k &lt;&lt; N-1</a:t>
            </a:r>
            <a:r>
              <a:rPr lang="pt-BR" altLang="zh-CN" b="1" dirty="0" smtClean="0">
                <a:solidFill>
                  <a:srgbClr val="0000FF"/>
                </a:solidFill>
              </a:rPr>
              <a:t>)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0000FF"/>
                </a:solidFill>
              </a:rPr>
              <a:t>Consequence: Adjacency matrix is filled with zeros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Density </a:t>
            </a:r>
            <a:r>
              <a:rPr lang="en-US" altLang="zh-CN" b="1" dirty="0">
                <a:solidFill>
                  <a:srgbClr val="0000FF"/>
                </a:solidFill>
              </a:rPr>
              <a:t>of the matrix (</a:t>
            </a:r>
            <a:r>
              <a:rPr lang="en-US" altLang="zh-CN" b="1" i="1" dirty="0">
                <a:solidFill>
                  <a:srgbClr val="0000FF"/>
                </a:solidFill>
              </a:rPr>
              <a:t>E/N</a:t>
            </a:r>
            <a:r>
              <a:rPr lang="en-US" altLang="zh-CN" b="1" i="1" baseline="30000" dirty="0">
                <a:solidFill>
                  <a:srgbClr val="0000FF"/>
                </a:solidFill>
              </a:rPr>
              <a:t>2</a:t>
            </a:r>
            <a:r>
              <a:rPr lang="en-US" altLang="zh-CN" b="1" dirty="0">
                <a:solidFill>
                  <a:srgbClr val="0000FF"/>
                </a:solidFill>
              </a:rPr>
              <a:t>):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marL="495285" lvl="1" indent="0">
              <a:buNone/>
            </a:pPr>
            <a:r>
              <a:rPr lang="en-US" altLang="zh-CN" dirty="0" smtClean="0"/>
              <a:t>	WWW=1.51*10</a:t>
            </a:r>
            <a:r>
              <a:rPr lang="en-US" altLang="zh-CN" baseline="30000" dirty="0" smtClean="0"/>
              <a:t>-5</a:t>
            </a:r>
            <a:r>
              <a:rPr lang="en-US" altLang="zh-CN" dirty="0"/>
              <a:t>, MSN IM </a:t>
            </a:r>
            <a:r>
              <a:rPr lang="en-US" altLang="zh-CN" dirty="0" smtClean="0"/>
              <a:t>Instant Messenger </a:t>
            </a:r>
            <a:r>
              <a:rPr lang="en-US" altLang="zh-CN" dirty="0"/>
              <a:t>= </a:t>
            </a:r>
            <a:r>
              <a:rPr lang="en-US" altLang="zh-CN" dirty="0" smtClean="0"/>
              <a:t>2.27*10</a:t>
            </a:r>
            <a:r>
              <a:rPr lang="en-US" altLang="zh-CN" baseline="30000" dirty="0" smtClean="0"/>
              <a:t>-8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3398" y="2868565"/>
            <a:ext cx="6361510" cy="20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3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Types of Graphs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2329" y="1453821"/>
            <a:ext cx="4190702" cy="669429"/>
          </a:xfrm>
        </p:spPr>
        <p:txBody>
          <a:bodyPr/>
          <a:lstStyle/>
          <a:p>
            <a:r>
              <a:rPr lang="en-US" altLang="zh-CN" dirty="0" err="1" smtClean="0"/>
              <a:t>Unweighted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221843" y="2366483"/>
            <a:ext cx="2330213" cy="353415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014913" y="1453821"/>
            <a:ext cx="4211340" cy="669429"/>
          </a:xfrm>
        </p:spPr>
        <p:txBody>
          <a:bodyPr/>
          <a:lstStyle/>
          <a:p>
            <a:r>
              <a:rPr lang="en-US" altLang="zh-CN" dirty="0" smtClean="0"/>
              <a:t>Weighted</a:t>
            </a:r>
            <a:endParaRPr lang="zh-CN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5389830" y="2267396"/>
            <a:ext cx="3163698" cy="365612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64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Types of Graphs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2329" y="1453821"/>
            <a:ext cx="4190702" cy="669429"/>
          </a:xfrm>
        </p:spPr>
        <p:txBody>
          <a:bodyPr/>
          <a:lstStyle/>
          <a:p>
            <a:r>
              <a:rPr lang="en-US" altLang="zh-CN" dirty="0" smtClean="0"/>
              <a:t>Self-edges (Self-loops)</a:t>
            </a:r>
            <a:endParaRPr lang="zh-CN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014913" y="1453821"/>
            <a:ext cx="4211340" cy="669429"/>
          </a:xfrm>
        </p:spPr>
        <p:txBody>
          <a:bodyPr/>
          <a:lstStyle/>
          <a:p>
            <a:r>
              <a:rPr lang="en-US" altLang="zh-CN" dirty="0" err="1" smtClean="0"/>
              <a:t>Multigraph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32</a:t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9158" y="2201385"/>
            <a:ext cx="2654074" cy="3657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4574" y="2137885"/>
            <a:ext cx="2975528" cy="366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Representations</a:t>
            </a:r>
            <a:endParaRPr lang="zh-CN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66033" y="2126258"/>
            <a:ext cx="7573937" cy="35354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5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Bipartite Graph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362" y="1618511"/>
            <a:ext cx="5130156" cy="47741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Bipartite graph </a:t>
            </a:r>
            <a:r>
              <a:rPr lang="en-US" altLang="zh-CN" dirty="0"/>
              <a:t>is a graph whose </a:t>
            </a:r>
            <a:r>
              <a:rPr lang="en-US" altLang="zh-CN" dirty="0" smtClean="0"/>
              <a:t>nodes can </a:t>
            </a:r>
            <a:r>
              <a:rPr lang="en-US" altLang="zh-CN" dirty="0"/>
              <a:t>be divided into two disjoint sets </a:t>
            </a:r>
            <a:r>
              <a:rPr lang="en-US" altLang="zh-CN" b="1" i="1" dirty="0"/>
              <a:t>U </a:t>
            </a:r>
            <a:r>
              <a:rPr lang="en-US" altLang="zh-CN" dirty="0"/>
              <a:t>and </a:t>
            </a:r>
            <a:r>
              <a:rPr lang="en-US" altLang="zh-CN" b="1" i="1" dirty="0"/>
              <a:t>V </a:t>
            </a:r>
            <a:r>
              <a:rPr lang="en-US" altLang="zh-CN" dirty="0" smtClean="0"/>
              <a:t>such that </a:t>
            </a:r>
            <a:r>
              <a:rPr lang="en-US" altLang="zh-CN" dirty="0"/>
              <a:t>every link connects a node in </a:t>
            </a:r>
            <a:r>
              <a:rPr lang="en-US" altLang="zh-CN" b="1" i="1" dirty="0"/>
              <a:t>U </a:t>
            </a:r>
            <a:r>
              <a:rPr lang="en-US" altLang="zh-CN" dirty="0"/>
              <a:t>to one in </a:t>
            </a:r>
            <a:r>
              <a:rPr lang="en-US" altLang="zh-CN" b="1" i="1" dirty="0" smtClean="0"/>
              <a:t>V</a:t>
            </a:r>
            <a:r>
              <a:rPr lang="en-US" altLang="zh-CN" dirty="0" smtClean="0"/>
              <a:t>; </a:t>
            </a:r>
            <a:br>
              <a:rPr lang="en-US" altLang="zh-CN" dirty="0" smtClean="0"/>
            </a:br>
            <a:r>
              <a:rPr lang="en-US" altLang="zh-CN" dirty="0" smtClean="0"/>
              <a:t>that </a:t>
            </a:r>
            <a:r>
              <a:rPr lang="en-US" altLang="zh-CN" dirty="0"/>
              <a:t>is, </a:t>
            </a:r>
            <a:r>
              <a:rPr lang="en-US" altLang="zh-CN" b="1" i="1" dirty="0"/>
              <a:t>U </a:t>
            </a:r>
            <a:r>
              <a:rPr lang="en-US" altLang="zh-CN" dirty="0"/>
              <a:t>and </a:t>
            </a:r>
            <a:r>
              <a:rPr lang="en-US" altLang="zh-CN" b="1" i="1" dirty="0"/>
              <a:t>V </a:t>
            </a:r>
            <a:r>
              <a:rPr lang="en-US" altLang="zh-CN" dirty="0"/>
              <a:t>are </a:t>
            </a:r>
            <a:r>
              <a:rPr lang="en-US" altLang="zh-CN" b="1" dirty="0">
                <a:solidFill>
                  <a:srgbClr val="0000FF"/>
                </a:solidFill>
              </a:rPr>
              <a:t>independent sets</a:t>
            </a: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Examples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Authors‐to‐papers </a:t>
            </a:r>
            <a:r>
              <a:rPr lang="en-US" altLang="zh-CN" dirty="0"/>
              <a:t>(they authored)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Actors‐to‐Movies </a:t>
            </a:r>
            <a:r>
              <a:rPr lang="en-US" altLang="zh-CN" dirty="0"/>
              <a:t>(they appeared in)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Users‐to‐Movies </a:t>
            </a:r>
            <a:r>
              <a:rPr lang="en-US" altLang="zh-CN" dirty="0"/>
              <a:t>(they rated)</a:t>
            </a:r>
          </a:p>
          <a:p>
            <a:pPr>
              <a:lnSpc>
                <a:spcPct val="110000"/>
              </a:lnSpc>
            </a:pPr>
            <a:r>
              <a:rPr lang="en-US" altLang="zh-CN" b="1" dirty="0" smtClean="0">
                <a:solidFill>
                  <a:srgbClr val="0000FF"/>
                </a:solidFill>
              </a:rPr>
              <a:t>“</a:t>
            </a:r>
            <a:r>
              <a:rPr lang="en-US" altLang="zh-CN" b="1" dirty="0">
                <a:solidFill>
                  <a:srgbClr val="0000FF"/>
                </a:solidFill>
              </a:rPr>
              <a:t>Folded” networks: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Author </a:t>
            </a:r>
            <a:r>
              <a:rPr lang="en-US" altLang="zh-CN" dirty="0"/>
              <a:t>collaboration networks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Movie </a:t>
            </a:r>
            <a:r>
              <a:rPr lang="en-US" altLang="zh-CN" dirty="0"/>
              <a:t>co‐rating networks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65897" y="995488"/>
            <a:ext cx="2391371" cy="49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Social Networks as Graph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Basics of Graph Theory</a:t>
            </a:r>
          </a:p>
          <a:p>
            <a:pPr lvl="1"/>
            <a:r>
              <a:rPr lang="en-US" altLang="zh-CN" dirty="0" smtClean="0"/>
              <a:t>Important properties of social networks as graphs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Analysis of a real-world social network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Community detection algorithms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Girvan-Newman algorithm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Spectral clustering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5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Degree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619639"/>
                <a:ext cx="8543925" cy="3535463"/>
              </a:xfrm>
            </p:spPr>
            <p:txBody>
              <a:bodyPr/>
              <a:lstStyle/>
              <a:p>
                <a:r>
                  <a:rPr lang="en-US" altLang="zh-CN" dirty="0" smtClean="0"/>
                  <a:t>Degree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en-US" altLang="zh-CN" dirty="0"/>
                  <a:t>Probability </a:t>
                </a:r>
                <a:r>
                  <a:rPr lang="en-US" altLang="zh-CN" dirty="0" smtClean="0"/>
                  <a:t>that a </a:t>
                </a:r>
                <a:r>
                  <a:rPr lang="en-US" altLang="zh-CN" dirty="0"/>
                  <a:t>randomly chosen node has degree </a:t>
                </a:r>
                <a:r>
                  <a:rPr lang="en-US" altLang="zh-CN" b="1" i="1" dirty="0"/>
                  <a:t>k</a:t>
                </a:r>
              </a:p>
              <a:p>
                <a:pPr lvl="1"/>
                <a:r>
                  <a:rPr lang="en-US" altLang="zh-CN" b="1" i="1" dirty="0" err="1" smtClean="0"/>
                  <a:t>N</a:t>
                </a:r>
                <a:r>
                  <a:rPr lang="en-US" altLang="zh-CN" b="1" i="1" baseline="-25000" dirty="0" err="1" smtClean="0"/>
                  <a:t>k</a:t>
                </a:r>
                <a:r>
                  <a:rPr lang="en-US" altLang="zh-CN" b="1" i="1" dirty="0" smtClean="0"/>
                  <a:t> </a:t>
                </a:r>
                <a:r>
                  <a:rPr lang="en-US" altLang="zh-CN" dirty="0"/>
                  <a:t>= # nodes with degree </a:t>
                </a:r>
                <a:r>
                  <a:rPr lang="en-US" altLang="zh-CN" b="1" i="1" dirty="0" smtClean="0"/>
                  <a:t>k</a:t>
                </a:r>
              </a:p>
              <a:p>
                <a:r>
                  <a:rPr lang="en-US" altLang="zh-CN" dirty="0" smtClean="0"/>
                  <a:t>Normalized:</a:t>
                </a:r>
                <a:endParaRPr lang="en-US" altLang="zh-CN" dirty="0"/>
              </a:p>
              <a:p>
                <a:pPr lvl="1"/>
                <a:r>
                  <a:rPr lang="en-US" altLang="zh-CN" i="1" dirty="0"/>
                  <a:t>P(k) = </a:t>
                </a:r>
                <a:r>
                  <a:rPr lang="en-US" altLang="zh-CN" i="1" dirty="0" err="1"/>
                  <a:t>N</a:t>
                </a:r>
                <a:r>
                  <a:rPr lang="en-US" altLang="zh-CN" i="1" baseline="-25000" dirty="0" err="1"/>
                  <a:t>k</a:t>
                </a:r>
                <a:r>
                  <a:rPr lang="en-US" altLang="zh-CN" i="1" dirty="0"/>
                  <a:t> / N </a:t>
                </a:r>
                <a:r>
                  <a:rPr lang="en-US" altLang="zh-CN" dirty="0"/>
                  <a:t>➔ </a:t>
                </a:r>
                <a:r>
                  <a:rPr lang="en-US" altLang="zh-CN" b="1" dirty="0"/>
                  <a:t>plot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8821"/>
                <a:ext cx="7886700" cy="3263504"/>
              </a:xfrm>
              <a:blipFill rotWithShape="0">
                <a:blip r:embed="rId2" cstate="print"/>
                <a:stretch>
                  <a:fillRect l="-1391" t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9903" y="4424219"/>
            <a:ext cx="4003555" cy="22972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4156" y="2477823"/>
            <a:ext cx="2906369" cy="424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3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Paths in a Graph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890782"/>
            <a:ext cx="7369332" cy="506461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A </a:t>
            </a:r>
            <a:r>
              <a:rPr lang="en-US" altLang="zh-CN" b="1" i="1" dirty="0">
                <a:solidFill>
                  <a:srgbClr val="0000FF"/>
                </a:solidFill>
              </a:rPr>
              <a:t>path</a:t>
            </a:r>
            <a:r>
              <a:rPr lang="en-US" altLang="zh-CN" b="1" i="1" dirty="0"/>
              <a:t> </a:t>
            </a:r>
            <a:r>
              <a:rPr lang="en-US" altLang="zh-CN" dirty="0"/>
              <a:t>is a sequence of nodes in which </a:t>
            </a:r>
            <a:r>
              <a:rPr lang="en-US" altLang="zh-CN" dirty="0" smtClean="0"/>
              <a:t>each node </a:t>
            </a:r>
            <a:r>
              <a:rPr lang="en-US" altLang="zh-CN" dirty="0"/>
              <a:t>is linked to the next </a:t>
            </a:r>
            <a:r>
              <a:rPr lang="en-US" altLang="zh-CN" dirty="0" smtClean="0"/>
              <a:t>one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Path can intersect </a:t>
            </a:r>
            <a:r>
              <a:rPr lang="en-US" altLang="zh-CN" dirty="0" smtClean="0"/>
              <a:t>itself and </a:t>
            </a:r>
            <a:r>
              <a:rPr lang="en-US" altLang="zh-CN" dirty="0"/>
              <a:t>pass through </a:t>
            </a:r>
            <a:r>
              <a:rPr lang="en-US" altLang="zh-CN" dirty="0" smtClean="0"/>
              <a:t>the same </a:t>
            </a:r>
            <a:r>
              <a:rPr lang="en-US" altLang="zh-CN" dirty="0"/>
              <a:t>edge multiple times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E.g</a:t>
            </a:r>
            <a:r>
              <a:rPr lang="en-US" altLang="zh-CN" dirty="0"/>
              <a:t>.: ACBDCDEG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In </a:t>
            </a:r>
            <a:r>
              <a:rPr lang="en-US" altLang="zh-CN" dirty="0"/>
              <a:t>a directed graph a </a:t>
            </a:r>
            <a:r>
              <a:rPr lang="en-US" altLang="zh-CN" dirty="0" smtClean="0"/>
              <a:t>path can </a:t>
            </a:r>
            <a:r>
              <a:rPr lang="en-US" altLang="zh-CN" dirty="0"/>
              <a:t>only follow the </a:t>
            </a:r>
            <a:r>
              <a:rPr lang="en-US" altLang="zh-CN" dirty="0" smtClean="0"/>
              <a:t>direction of </a:t>
            </a:r>
            <a:r>
              <a:rPr lang="en-US" altLang="zh-CN" dirty="0"/>
              <a:t>the “arrow”</a:t>
            </a:r>
            <a:endParaRPr lang="en-US" altLang="zh-CN" dirty="0" smtClean="0"/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157" y="2827881"/>
            <a:ext cx="7065764" cy="510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0934" y="3338660"/>
            <a:ext cx="3025973" cy="172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0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Distance in a Graph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709" y="1836044"/>
            <a:ext cx="6144947" cy="4474039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Distance (shortest path, </a:t>
            </a:r>
            <a:r>
              <a:rPr lang="en-US" altLang="zh-CN" b="1" dirty="0" smtClean="0">
                <a:solidFill>
                  <a:srgbClr val="0000FF"/>
                </a:solidFill>
              </a:rPr>
              <a:t>geodesic) </a:t>
            </a:r>
            <a:r>
              <a:rPr lang="en-US" altLang="zh-CN" dirty="0" smtClean="0"/>
              <a:t>between </a:t>
            </a:r>
            <a:r>
              <a:rPr lang="en-US" altLang="zh-CN" dirty="0"/>
              <a:t>a pair of nodes is </a:t>
            </a:r>
            <a:r>
              <a:rPr lang="en-US" altLang="zh-CN" dirty="0" smtClean="0"/>
              <a:t>defined as </a:t>
            </a:r>
            <a:r>
              <a:rPr lang="en-US" altLang="zh-CN" dirty="0"/>
              <a:t>the number of edges along </a:t>
            </a:r>
            <a:r>
              <a:rPr lang="en-US" altLang="zh-CN" dirty="0" smtClean="0"/>
              <a:t>the shortest </a:t>
            </a:r>
            <a:r>
              <a:rPr lang="en-US" altLang="zh-CN" dirty="0"/>
              <a:t>path connecting the nodes</a:t>
            </a:r>
          </a:p>
          <a:p>
            <a:pPr lvl="1"/>
            <a:r>
              <a:rPr lang="en-US" altLang="zh-CN" dirty="0" smtClean="0"/>
              <a:t>*</a:t>
            </a:r>
            <a:r>
              <a:rPr lang="en-US" altLang="zh-CN" dirty="0"/>
              <a:t>If the two nodes are disconnected, </a:t>
            </a:r>
            <a:r>
              <a:rPr lang="en-US" altLang="zh-CN" dirty="0" smtClean="0"/>
              <a:t>the distance </a:t>
            </a:r>
            <a:r>
              <a:rPr lang="en-US" altLang="zh-CN" dirty="0"/>
              <a:t>is usually defined as infinite</a:t>
            </a:r>
          </a:p>
          <a:p>
            <a:r>
              <a:rPr lang="en-US" altLang="zh-CN" dirty="0" smtClean="0"/>
              <a:t>In </a:t>
            </a:r>
            <a:r>
              <a:rPr lang="en-US" altLang="zh-CN" b="1" dirty="0">
                <a:solidFill>
                  <a:srgbClr val="0000FF"/>
                </a:solidFill>
              </a:rPr>
              <a:t>directed graphs </a:t>
            </a:r>
            <a:r>
              <a:rPr lang="en-US" altLang="zh-CN" dirty="0"/>
              <a:t>paths need </a:t>
            </a:r>
            <a:r>
              <a:rPr lang="en-US" altLang="zh-CN" dirty="0" smtClean="0"/>
              <a:t>to follow </a:t>
            </a:r>
            <a:r>
              <a:rPr lang="en-US" altLang="zh-CN" dirty="0"/>
              <a:t>the direction of the arrows</a:t>
            </a:r>
          </a:p>
          <a:p>
            <a:pPr lvl="1"/>
            <a:r>
              <a:rPr lang="en-US" altLang="zh-CN" dirty="0" smtClean="0"/>
              <a:t>Consequence</a:t>
            </a:r>
            <a:r>
              <a:rPr lang="en-US" altLang="zh-CN" dirty="0"/>
              <a:t>: Distance </a:t>
            </a:r>
            <a:r>
              <a:rPr lang="en-US" altLang="zh-CN" dirty="0" smtClean="0"/>
              <a:t>is </a:t>
            </a:r>
            <a:r>
              <a:rPr lang="en-US" altLang="zh-CN" b="1" dirty="0" smtClean="0">
                <a:solidFill>
                  <a:srgbClr val="0000FF"/>
                </a:solidFill>
              </a:rPr>
              <a:t>not </a:t>
            </a:r>
            <a:r>
              <a:rPr lang="en-US" altLang="zh-CN" b="1" dirty="0">
                <a:solidFill>
                  <a:srgbClr val="0000FF"/>
                </a:solidFill>
              </a:rPr>
              <a:t>symmetric</a:t>
            </a:r>
            <a:r>
              <a:rPr lang="en-US" altLang="zh-CN" dirty="0"/>
              <a:t>: </a:t>
            </a:r>
            <a:r>
              <a:rPr lang="en-US" altLang="zh-CN" i="1" dirty="0" err="1"/>
              <a:t>h</a:t>
            </a:r>
            <a:r>
              <a:rPr lang="en-US" altLang="zh-CN" i="1" baseline="-25000" dirty="0" err="1"/>
              <a:t>A,C</a:t>
            </a:r>
            <a:r>
              <a:rPr lang="en-US" altLang="zh-CN" i="1" dirty="0"/>
              <a:t> ≠ </a:t>
            </a:r>
            <a:r>
              <a:rPr lang="en-US" altLang="zh-CN" i="1" dirty="0" err="1"/>
              <a:t>h</a:t>
            </a:r>
            <a:r>
              <a:rPr lang="en-US" altLang="zh-CN" i="1" baseline="-25000" dirty="0" err="1"/>
              <a:t>C</a:t>
            </a:r>
            <a:r>
              <a:rPr lang="en-US" altLang="zh-CN" i="1" baseline="-25000" dirty="0"/>
              <a:t>, A</a:t>
            </a:r>
            <a:endParaRPr lang="zh-CN" alt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276" y="1953364"/>
            <a:ext cx="1591503" cy="388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3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Diameter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Diameter</a:t>
            </a:r>
            <a:r>
              <a:rPr lang="en-US" altLang="zh-CN" b="1" dirty="0"/>
              <a:t>: </a:t>
            </a:r>
            <a:r>
              <a:rPr lang="en-US" altLang="zh-CN" dirty="0"/>
              <a:t>the maximum (shortest </a:t>
            </a:r>
            <a:r>
              <a:rPr lang="en-US" altLang="zh-CN" dirty="0" smtClean="0"/>
              <a:t>path) distance </a:t>
            </a:r>
            <a:r>
              <a:rPr lang="en-US" altLang="zh-CN" dirty="0"/>
              <a:t>between any pair of nodes in a graph</a:t>
            </a:r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Average </a:t>
            </a:r>
            <a:r>
              <a:rPr lang="en-US" altLang="zh-CN" b="1" dirty="0">
                <a:solidFill>
                  <a:srgbClr val="0000FF"/>
                </a:solidFill>
              </a:rPr>
              <a:t>path length </a:t>
            </a:r>
            <a:r>
              <a:rPr lang="en-US" altLang="zh-CN" dirty="0"/>
              <a:t>for a connected </a:t>
            </a:r>
            <a:r>
              <a:rPr lang="en-US" altLang="zh-CN" dirty="0" smtClean="0"/>
              <a:t>graph (component</a:t>
            </a:r>
            <a:r>
              <a:rPr lang="en-US" altLang="zh-CN" dirty="0"/>
              <a:t>) or a strongly </a:t>
            </a:r>
            <a:r>
              <a:rPr lang="en-US" altLang="zh-CN" dirty="0" smtClean="0"/>
              <a:t>connected (component </a:t>
            </a:r>
            <a:r>
              <a:rPr lang="en-US" altLang="zh-CN" dirty="0"/>
              <a:t>of a) directed </a:t>
            </a:r>
            <a:r>
              <a:rPr lang="en-US" altLang="zh-CN" dirty="0" smtClean="0"/>
              <a:t>graph: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en-US" altLang="zh-CN" dirty="0"/>
              <a:t>Many times we compute the average only over </a:t>
            </a:r>
            <a:r>
              <a:rPr lang="en-US" altLang="zh-CN" dirty="0" smtClean="0"/>
              <a:t>the connected </a:t>
            </a:r>
            <a:r>
              <a:rPr lang="en-US" altLang="zh-CN" dirty="0"/>
              <a:t>pairs of nodes (we ignore “infinite” length paths)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159" y="3911586"/>
            <a:ext cx="8089723" cy="1168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9789" y="3911586"/>
            <a:ext cx="2514357" cy="6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1" y="0"/>
            <a:ext cx="9523809" cy="7076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5730" y="152785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2.41B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Finding the Shortest Path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Breath‐First Search:</a:t>
            </a:r>
          </a:p>
          <a:p>
            <a:pPr lvl="1"/>
            <a:r>
              <a:rPr lang="en-US" altLang="zh-CN" dirty="0" smtClean="0"/>
              <a:t>Start </a:t>
            </a:r>
            <a:r>
              <a:rPr lang="en-US" altLang="zh-CN" dirty="0"/>
              <a:t>with node </a:t>
            </a:r>
            <a:r>
              <a:rPr lang="en-US" altLang="zh-CN" i="1" dirty="0"/>
              <a:t>u, </a:t>
            </a:r>
            <a:r>
              <a:rPr lang="en-US" altLang="zh-CN" dirty="0"/>
              <a:t>mark it to be at distance </a:t>
            </a:r>
            <a:r>
              <a:rPr lang="en-US" altLang="zh-CN" i="1" dirty="0" err="1"/>
              <a:t>h</a:t>
            </a:r>
            <a:r>
              <a:rPr lang="en-US" altLang="zh-CN" i="1" baseline="-25000" dirty="0" err="1"/>
              <a:t>u</a:t>
            </a:r>
            <a:r>
              <a:rPr lang="en-US" altLang="zh-CN" i="1" dirty="0"/>
              <a:t>(u)=</a:t>
            </a:r>
            <a:r>
              <a:rPr lang="en-US" altLang="zh-CN" i="1" dirty="0" smtClean="0"/>
              <a:t>0</a:t>
            </a:r>
            <a:r>
              <a:rPr lang="en-US" altLang="zh-CN" dirty="0" smtClean="0"/>
              <a:t>, add </a:t>
            </a:r>
            <a:r>
              <a:rPr lang="en-US" altLang="zh-CN" i="1" dirty="0"/>
              <a:t>u </a:t>
            </a:r>
            <a:r>
              <a:rPr lang="en-US" altLang="zh-CN" dirty="0"/>
              <a:t>to the </a:t>
            </a:r>
            <a:r>
              <a:rPr lang="en-US" altLang="zh-CN" dirty="0" smtClean="0"/>
              <a:t>queue</a:t>
            </a:r>
            <a:endParaRPr lang="en-US" altLang="zh-CN" dirty="0"/>
          </a:p>
          <a:p>
            <a:pPr lvl="1"/>
            <a:r>
              <a:rPr lang="en-US" altLang="zh-CN" dirty="0" smtClean="0"/>
              <a:t>While </a:t>
            </a:r>
            <a:r>
              <a:rPr lang="en-US" altLang="zh-CN" dirty="0"/>
              <a:t>the queue not empty:</a:t>
            </a:r>
          </a:p>
          <a:p>
            <a:pPr lvl="2"/>
            <a:r>
              <a:rPr lang="en-US" altLang="zh-CN" dirty="0" smtClean="0"/>
              <a:t>Take </a:t>
            </a:r>
            <a:r>
              <a:rPr lang="en-US" altLang="zh-CN" dirty="0"/>
              <a:t>node </a:t>
            </a:r>
            <a:r>
              <a:rPr lang="en-US" altLang="zh-CN" i="1" dirty="0"/>
              <a:t>v </a:t>
            </a:r>
            <a:r>
              <a:rPr lang="en-US" altLang="zh-CN" dirty="0"/>
              <a:t>off the queue, put its </a:t>
            </a:r>
            <a:r>
              <a:rPr lang="en-US" altLang="zh-CN" dirty="0" smtClean="0"/>
              <a:t>unmarked neighbors </a:t>
            </a:r>
            <a:r>
              <a:rPr lang="en-US" altLang="zh-CN" i="1" dirty="0"/>
              <a:t>w </a:t>
            </a:r>
            <a:r>
              <a:rPr lang="en-US" altLang="zh-CN" dirty="0"/>
              <a:t>into the queue and mark </a:t>
            </a:r>
            <a:r>
              <a:rPr lang="en-US" altLang="zh-CN" i="1" dirty="0" err="1"/>
              <a:t>h</a:t>
            </a:r>
            <a:r>
              <a:rPr lang="en-US" altLang="zh-CN" i="1" baseline="-25000" dirty="0" err="1"/>
              <a:t>u</a:t>
            </a:r>
            <a:r>
              <a:rPr lang="en-US" altLang="zh-CN" i="1" dirty="0"/>
              <a:t>(w)=</a:t>
            </a:r>
            <a:r>
              <a:rPr lang="en-US" altLang="zh-CN" i="1" dirty="0" err="1"/>
              <a:t>h</a:t>
            </a:r>
            <a:r>
              <a:rPr lang="en-US" altLang="zh-CN" i="1" baseline="-25000" dirty="0" err="1"/>
              <a:t>u</a:t>
            </a:r>
            <a:r>
              <a:rPr lang="en-US" altLang="zh-CN" i="1" dirty="0"/>
              <a:t>(v)+1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9778" y="4421477"/>
            <a:ext cx="5142799" cy="21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Clustering Coefficient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FF"/>
                    </a:solidFill>
                  </a:rPr>
                  <a:t>Clustering coefficient:</a:t>
                </a:r>
              </a:p>
              <a:p>
                <a:pPr lvl="1"/>
                <a:r>
                  <a:rPr lang="en-US" altLang="zh-CN" dirty="0" smtClean="0"/>
                  <a:t>What </a:t>
                </a:r>
                <a:r>
                  <a:rPr lang="en-US" altLang="zh-CN" dirty="0"/>
                  <a:t>portion of </a:t>
                </a:r>
                <a:r>
                  <a:rPr lang="en-US" altLang="zh-CN" b="1" i="1" dirty="0"/>
                  <a:t>i</a:t>
                </a:r>
                <a:r>
                  <a:rPr lang="en-US" altLang="zh-CN" dirty="0"/>
                  <a:t>’s neighbors are connected?</a:t>
                </a:r>
              </a:p>
              <a:p>
                <a:pPr lvl="1"/>
                <a:r>
                  <a:rPr lang="en-US" altLang="zh-CN" dirty="0" smtClean="0"/>
                  <a:t>Node </a:t>
                </a:r>
                <a:r>
                  <a:rPr lang="en-US" altLang="zh-CN" b="1" i="1" dirty="0" err="1"/>
                  <a:t>i</a:t>
                </a:r>
                <a:r>
                  <a:rPr lang="en-US" altLang="zh-CN" b="1" i="1" dirty="0"/>
                  <a:t> </a:t>
                </a:r>
                <a:r>
                  <a:rPr lang="en-US" altLang="zh-CN" dirty="0"/>
                  <a:t>with degree </a:t>
                </a:r>
                <a:r>
                  <a:rPr lang="en-US" altLang="zh-CN" b="1" i="1" dirty="0" err="1" smtClean="0"/>
                  <a:t>k</a:t>
                </a:r>
                <a:r>
                  <a:rPr lang="en-US" altLang="zh-CN" b="1" i="1" baseline="-25000" dirty="0" err="1" smtClean="0"/>
                  <a:t>i</a:t>
                </a:r>
                <a:endParaRPr lang="en-US" altLang="zh-CN" b="1" i="1" baseline="-25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85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851986" y="3498835"/>
            <a:ext cx="4953000" cy="542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62" dirty="0">
                <a:latin typeface="Corbel" panose="020B0503020204020204" pitchFamily="34" charset="0"/>
              </a:rPr>
              <a:t>where </a:t>
            </a:r>
            <a:r>
              <a:rPr lang="en-US" altLang="zh-CN" sz="1462" i="1" dirty="0" err="1">
                <a:latin typeface="TimesNewRomanPS-ItalicMT"/>
              </a:rPr>
              <a:t>e</a:t>
            </a:r>
            <a:r>
              <a:rPr lang="en-US" altLang="zh-CN" sz="975" i="1" dirty="0" err="1">
                <a:latin typeface="TimesNewRomanPS-ItalicMT"/>
              </a:rPr>
              <a:t>i</a:t>
            </a:r>
            <a:r>
              <a:rPr lang="en-US" altLang="zh-CN" sz="975" i="1" dirty="0">
                <a:latin typeface="TimesNewRomanPS-ItalicMT"/>
              </a:rPr>
              <a:t> </a:t>
            </a:r>
            <a:r>
              <a:rPr lang="en-US" altLang="zh-CN" sz="1462" dirty="0">
                <a:latin typeface="Corbel" panose="020B0503020204020204" pitchFamily="34" charset="0"/>
              </a:rPr>
              <a:t>is the number of edges</a:t>
            </a:r>
          </a:p>
          <a:p>
            <a:r>
              <a:rPr lang="en-US" altLang="zh-CN" sz="1462" dirty="0">
                <a:latin typeface="Corbel" panose="020B0503020204020204" pitchFamily="34" charset="0"/>
              </a:rPr>
              <a:t>between the neighbors of node </a:t>
            </a:r>
            <a:r>
              <a:rPr lang="en-US" altLang="zh-CN" sz="1462" i="1" dirty="0" err="1">
                <a:latin typeface="TimesNewRomanPS-ItalicMT"/>
              </a:rPr>
              <a:t>i</a:t>
            </a:r>
            <a:endParaRPr lang="zh-CN" altLang="en-US" sz="1462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089" y="4310963"/>
            <a:ext cx="7520538" cy="203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Clustering Coefficient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FF"/>
                    </a:solidFill>
                  </a:rPr>
                  <a:t>Clustering coefficient:</a:t>
                </a:r>
              </a:p>
              <a:p>
                <a:pPr lvl="1"/>
                <a:r>
                  <a:rPr lang="en-US" altLang="zh-CN" dirty="0" smtClean="0"/>
                  <a:t>What </a:t>
                </a:r>
                <a:r>
                  <a:rPr lang="en-US" altLang="zh-CN" dirty="0"/>
                  <a:t>portion of </a:t>
                </a:r>
                <a:r>
                  <a:rPr lang="en-US" altLang="zh-CN" b="1" i="1" dirty="0"/>
                  <a:t>i</a:t>
                </a:r>
                <a:r>
                  <a:rPr lang="en-US" altLang="zh-CN" dirty="0"/>
                  <a:t>’s neighbors are connected?</a:t>
                </a:r>
              </a:p>
              <a:p>
                <a:pPr lvl="1"/>
                <a:r>
                  <a:rPr lang="en-US" altLang="zh-CN" dirty="0" smtClean="0"/>
                  <a:t>Node </a:t>
                </a:r>
                <a:r>
                  <a:rPr lang="en-US" altLang="zh-CN" b="1" i="1" dirty="0" err="1"/>
                  <a:t>i</a:t>
                </a:r>
                <a:r>
                  <a:rPr lang="en-US" altLang="zh-CN" b="1" i="1" dirty="0"/>
                  <a:t> </a:t>
                </a:r>
                <a:r>
                  <a:rPr lang="en-US" altLang="zh-CN" dirty="0"/>
                  <a:t>with degree </a:t>
                </a:r>
                <a:r>
                  <a:rPr lang="en-US" altLang="zh-CN" b="1" i="1" dirty="0" err="1" smtClean="0"/>
                  <a:t>k</a:t>
                </a:r>
                <a:r>
                  <a:rPr lang="en-US" altLang="zh-CN" b="1" i="1" baseline="-25000" dirty="0" err="1" smtClean="0"/>
                  <a:t>i</a:t>
                </a:r>
                <a:endParaRPr lang="en-US" altLang="zh-CN" b="1" i="1" baseline="-25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85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860139" y="3498835"/>
            <a:ext cx="4953000" cy="542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62" dirty="0">
                <a:latin typeface="Corbel" panose="020B0503020204020204" pitchFamily="34" charset="0"/>
              </a:rPr>
              <a:t>where </a:t>
            </a:r>
            <a:r>
              <a:rPr lang="en-US" altLang="zh-CN" sz="1462" i="1" dirty="0" err="1">
                <a:latin typeface="TimesNewRomanPS-ItalicMT"/>
              </a:rPr>
              <a:t>e</a:t>
            </a:r>
            <a:r>
              <a:rPr lang="en-US" altLang="zh-CN" sz="975" i="1" dirty="0" err="1">
                <a:latin typeface="TimesNewRomanPS-ItalicMT"/>
              </a:rPr>
              <a:t>i</a:t>
            </a:r>
            <a:r>
              <a:rPr lang="en-US" altLang="zh-CN" sz="975" i="1" dirty="0">
                <a:latin typeface="TimesNewRomanPS-ItalicMT"/>
              </a:rPr>
              <a:t> </a:t>
            </a:r>
            <a:r>
              <a:rPr lang="en-US" altLang="zh-CN" sz="1462" dirty="0">
                <a:latin typeface="Corbel" panose="020B0503020204020204" pitchFamily="34" charset="0"/>
              </a:rPr>
              <a:t>is the number of edges</a:t>
            </a:r>
          </a:p>
          <a:p>
            <a:r>
              <a:rPr lang="en-US" altLang="zh-CN" sz="1462" dirty="0">
                <a:latin typeface="Corbel" panose="020B0503020204020204" pitchFamily="34" charset="0"/>
              </a:rPr>
              <a:t>between the neighbors of node </a:t>
            </a:r>
            <a:r>
              <a:rPr lang="en-US" altLang="zh-CN" sz="1462" i="1" dirty="0" err="1">
                <a:latin typeface="TimesNewRomanPS-ItalicMT"/>
              </a:rPr>
              <a:t>i</a:t>
            </a:r>
            <a:endParaRPr lang="zh-CN" altLang="en-US" sz="1462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9832" y="4597586"/>
            <a:ext cx="7011591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 Network Properties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Degree distribution: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Path length: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Clustering coefficient: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1391"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6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Social Networks as Graph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Basics of Graph Theory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Important properties of social networks as graphs</a:t>
            </a:r>
          </a:p>
          <a:p>
            <a:pPr lvl="1"/>
            <a:r>
              <a:rPr lang="en-US" altLang="zh-CN" dirty="0" smtClean="0"/>
              <a:t>Analysis of a real-world social network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Community detection algorithms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Girvan-Newman algorithm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Spectral clustering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pPr lvl="1"/>
            <a:endParaRPr lang="en-US" altLang="zh-CN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MSN Messenger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MSN Messenger activity </a:t>
            </a:r>
            <a:r>
              <a:rPr lang="en-US" altLang="zh-CN" b="1" dirty="0" smtClean="0"/>
              <a:t>in June </a:t>
            </a:r>
            <a:r>
              <a:rPr lang="en-US" altLang="zh-CN" b="1" dirty="0"/>
              <a:t>2006:</a:t>
            </a:r>
          </a:p>
          <a:p>
            <a:pPr lvl="1"/>
            <a:r>
              <a:rPr lang="en-US" altLang="zh-CN" dirty="0" smtClean="0"/>
              <a:t>150Gb/day </a:t>
            </a:r>
            <a:r>
              <a:rPr lang="en-US" altLang="zh-CN" dirty="0"/>
              <a:t>(compressed)</a:t>
            </a:r>
          </a:p>
          <a:p>
            <a:pPr lvl="1"/>
            <a:r>
              <a:rPr lang="en-US" altLang="zh-CN" dirty="0" smtClean="0"/>
              <a:t>4.5Tb </a:t>
            </a:r>
            <a:r>
              <a:rPr lang="en-US" altLang="zh-CN" dirty="0"/>
              <a:t>/ month</a:t>
            </a:r>
          </a:p>
          <a:p>
            <a:pPr lvl="1"/>
            <a:r>
              <a:rPr lang="en-US" altLang="zh-CN" dirty="0" smtClean="0"/>
              <a:t>245 </a:t>
            </a:r>
            <a:r>
              <a:rPr lang="en-US" altLang="zh-CN" dirty="0"/>
              <a:t>million users logged in</a:t>
            </a:r>
          </a:p>
          <a:p>
            <a:pPr lvl="1"/>
            <a:r>
              <a:rPr lang="en-US" altLang="zh-CN" dirty="0" smtClean="0"/>
              <a:t>180 </a:t>
            </a:r>
            <a:r>
              <a:rPr lang="en-US" altLang="zh-CN" dirty="0"/>
              <a:t>million users engaged </a:t>
            </a:r>
            <a:r>
              <a:rPr lang="en-US" altLang="zh-CN" dirty="0" smtClean="0"/>
              <a:t>in conversations</a:t>
            </a:r>
            <a:endParaRPr lang="en-US" altLang="zh-CN" dirty="0"/>
          </a:p>
          <a:p>
            <a:pPr lvl="1"/>
            <a:r>
              <a:rPr lang="en-US" altLang="zh-CN" dirty="0" smtClean="0"/>
              <a:t>More </a:t>
            </a:r>
            <a:r>
              <a:rPr lang="en-US" altLang="zh-CN" dirty="0"/>
              <a:t>than 30 </a:t>
            </a:r>
            <a:r>
              <a:rPr lang="en-US" altLang="zh-CN" dirty="0" smtClean="0"/>
              <a:t>billion conversations</a:t>
            </a:r>
            <a:endParaRPr lang="en-US" altLang="zh-CN" dirty="0"/>
          </a:p>
          <a:p>
            <a:pPr lvl="1"/>
            <a:r>
              <a:rPr lang="en-US" altLang="zh-CN" dirty="0" smtClean="0"/>
              <a:t>More </a:t>
            </a:r>
            <a:r>
              <a:rPr lang="en-US" altLang="zh-CN" dirty="0"/>
              <a:t>than 255 </a:t>
            </a:r>
            <a:r>
              <a:rPr lang="en-US" altLang="zh-CN" dirty="0" smtClean="0"/>
              <a:t>billion exchanged </a:t>
            </a:r>
            <a:r>
              <a:rPr lang="en-US" altLang="zh-CN" dirty="0"/>
              <a:t>messages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3027" y="1545831"/>
            <a:ext cx="2414398" cy="44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Communication: Geography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10753" y="2126258"/>
            <a:ext cx="6884497" cy="35354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6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Communication Network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97570" y="2123683"/>
            <a:ext cx="6889966" cy="39857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7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Messaging as a Network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1670" y="1639642"/>
            <a:ext cx="7056387" cy="42732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MSN Network: Connectivity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76467" y="1512366"/>
            <a:ext cx="6209301" cy="45082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0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 Facebook were a Country..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8" y="1825625"/>
            <a:ext cx="5636484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54828" y="4932512"/>
            <a:ext cx="39626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25"/>
              </a:lnSpc>
            </a:pPr>
            <a:r>
              <a:rPr lang="en-US" sz="2600" dirty="0">
                <a:solidFill>
                  <a:srgbClr val="0000FF"/>
                </a:solidFill>
                <a:sym typeface="Wingdings"/>
              </a:rPr>
              <a:t></a:t>
            </a:r>
          </a:p>
          <a:p>
            <a:pPr>
              <a:lnSpc>
                <a:spcPts val="1625"/>
              </a:lnSpc>
            </a:pPr>
            <a:r>
              <a:rPr lang="en-US" sz="1950" dirty="0">
                <a:solidFill>
                  <a:srgbClr val="0000FF"/>
                </a:solidFill>
              </a:rPr>
              <a:t> </a:t>
            </a:r>
            <a:r>
              <a:rPr lang="en-US" sz="1950" dirty="0" smtClean="0">
                <a:solidFill>
                  <a:srgbClr val="0000FF"/>
                </a:solidFill>
              </a:rPr>
              <a:t>3</a:t>
            </a:r>
            <a:endParaRPr lang="en-US" sz="195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3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MSN: Degree Distribution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4856" y="1471029"/>
            <a:ext cx="6962272" cy="48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0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MSN: Log-Log Degree Distribution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03937" y="2074766"/>
            <a:ext cx="5992361" cy="41830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33565" y="3131225"/>
            <a:ext cx="2695728" cy="175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67" b="1" dirty="0">
                <a:solidFill>
                  <a:srgbClr val="008100"/>
                </a:solidFill>
                <a:latin typeface="ArialMT"/>
              </a:rPr>
              <a:t>We plot the same</a:t>
            </a:r>
          </a:p>
          <a:p>
            <a:r>
              <a:rPr lang="en-US" altLang="zh-CN" sz="2167" b="1" dirty="0">
                <a:solidFill>
                  <a:srgbClr val="008100"/>
                </a:solidFill>
                <a:latin typeface="ArialMT"/>
              </a:rPr>
              <a:t>data as on the</a:t>
            </a:r>
          </a:p>
          <a:p>
            <a:r>
              <a:rPr lang="en-US" altLang="zh-CN" sz="2167" b="1" dirty="0">
                <a:solidFill>
                  <a:srgbClr val="008100"/>
                </a:solidFill>
                <a:latin typeface="ArialMT"/>
              </a:rPr>
              <a:t>previous slide,</a:t>
            </a:r>
          </a:p>
          <a:p>
            <a:r>
              <a:rPr lang="en-US" altLang="zh-CN" sz="2167" b="1" dirty="0">
                <a:solidFill>
                  <a:srgbClr val="008100"/>
                </a:solidFill>
                <a:latin typeface="ArialMT"/>
              </a:rPr>
              <a:t>just the axes are</a:t>
            </a:r>
          </a:p>
          <a:p>
            <a:r>
              <a:rPr lang="en-US" altLang="zh-CN" sz="2167" b="1" dirty="0">
                <a:solidFill>
                  <a:srgbClr val="008100"/>
                </a:solidFill>
                <a:latin typeface="ArialMT"/>
              </a:rPr>
              <a:t>now logarithmic.</a:t>
            </a:r>
            <a:endParaRPr lang="zh-CN" altLang="en-US" sz="2167" b="1" dirty="0"/>
          </a:p>
        </p:txBody>
      </p:sp>
    </p:spTree>
    <p:extLst>
      <p:ext uri="{BB962C8B-B14F-4D97-AF65-F5344CB8AC3E}">
        <p14:creationId xmlns:p14="http://schemas.microsoft.com/office/powerpoint/2010/main" val="23340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MSN: Clustering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0360" y="1532249"/>
            <a:ext cx="7604710" cy="46139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8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MSN: Diameter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5919" y="1737308"/>
            <a:ext cx="5075977" cy="38256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152431" y="5629037"/>
            <a:ext cx="495300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950" dirty="0">
                <a:latin typeface="Corbel" panose="020B0503020204020204" pitchFamily="34" charset="0"/>
              </a:rPr>
              <a:t>Avg. path length </a:t>
            </a:r>
            <a:r>
              <a:rPr lang="en-US" altLang="zh-CN" sz="1950" b="1" dirty="0">
                <a:latin typeface="Corbel-Bold"/>
              </a:rPr>
              <a:t>6.6</a:t>
            </a:r>
          </a:p>
          <a:p>
            <a:r>
              <a:rPr lang="en-US" altLang="zh-CN" sz="1950" dirty="0">
                <a:latin typeface="Corbel" panose="020B0503020204020204" pitchFamily="34" charset="0"/>
              </a:rPr>
              <a:t>90% of the people can be reached in &lt; 8 hops</a:t>
            </a:r>
            <a:endParaRPr lang="zh-CN" altLang="en-US" sz="1950" dirty="0"/>
          </a:p>
        </p:txBody>
      </p:sp>
      <p:sp>
        <p:nvSpPr>
          <p:cNvPr id="6" name="Rectangle 5"/>
          <p:cNvSpPr/>
          <p:nvPr/>
        </p:nvSpPr>
        <p:spPr>
          <a:xfrm>
            <a:off x="3167959" y="2311951"/>
            <a:ext cx="4953000" cy="767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62" b="1" dirty="0">
                <a:solidFill>
                  <a:srgbClr val="008100"/>
                </a:solidFill>
                <a:latin typeface="ArialMT"/>
              </a:rPr>
              <a:t>Number of links</a:t>
            </a:r>
          </a:p>
          <a:p>
            <a:r>
              <a:rPr lang="en-US" altLang="zh-CN" sz="1462" b="1" dirty="0">
                <a:solidFill>
                  <a:srgbClr val="008100"/>
                </a:solidFill>
                <a:latin typeface="ArialMT"/>
              </a:rPr>
              <a:t>between pairs of</a:t>
            </a:r>
          </a:p>
          <a:p>
            <a:r>
              <a:rPr lang="en-US" altLang="zh-CN" sz="1462" b="1" dirty="0">
                <a:solidFill>
                  <a:srgbClr val="008100"/>
                </a:solidFill>
                <a:latin typeface="ArialMT"/>
              </a:rPr>
              <a:t>nodes</a:t>
            </a:r>
            <a:endParaRPr lang="zh-CN" altLang="en-US" sz="1462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7870" y="335644"/>
            <a:ext cx="1683816" cy="65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MSN: Key Network Properties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Degree distribution: heavily skewed. </a:t>
            </a:r>
            <a:r>
              <a:rPr lang="en-US" altLang="zh-CN" dirty="0" err="1"/>
              <a:t>a</a:t>
            </a:r>
            <a:r>
              <a:rPr lang="en-US" altLang="zh-CN" dirty="0" err="1" smtClean="0"/>
              <a:t>vg</a:t>
            </a:r>
            <a:r>
              <a:rPr lang="en-US" altLang="zh-CN" dirty="0" smtClean="0"/>
              <a:t> degree = 14.4</a:t>
            </a:r>
          </a:p>
          <a:p>
            <a:r>
              <a:rPr lang="en-US" altLang="zh-CN" dirty="0" smtClean="0"/>
              <a:t>Path length: 6.6</a:t>
            </a:r>
          </a:p>
          <a:p>
            <a:r>
              <a:rPr lang="en-US" altLang="zh-CN" dirty="0" smtClean="0"/>
              <a:t>Clustering coefficient: 0.11</a:t>
            </a: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7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Social Networks as Graph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Basics of Graph Theory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Important properties of social networks as graphs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Analysis of a real-world social network</a:t>
            </a:r>
          </a:p>
          <a:p>
            <a:r>
              <a:rPr lang="en-US" altLang="zh-CN" dirty="0" smtClean="0"/>
              <a:t>Community detection algorithms</a:t>
            </a:r>
          </a:p>
          <a:p>
            <a:pPr lvl="1"/>
            <a:r>
              <a:rPr lang="en-US" altLang="zh-CN" dirty="0" smtClean="0"/>
              <a:t>Girvan-Newman algorithm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Spectral clustering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  <a:p>
            <a:pPr lvl="1"/>
            <a:endParaRPr lang="en-US" altLang="zh-CN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9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Community Detection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937703" y="1163072"/>
            <a:ext cx="4953000" cy="52585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8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950" b="1" dirty="0">
                <a:latin typeface="Calibri" panose="020F0502020204030204" pitchFamily="34" charset="0"/>
              </a:rPr>
              <a:t>How to find communities? </a:t>
            </a:r>
            <a:endParaRPr lang="zh-CN" altLang="en-US" sz="19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452" y="2069501"/>
            <a:ext cx="4313548" cy="302194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6694" y="1796552"/>
            <a:ext cx="1669534" cy="1783923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0"/>
          </a:p>
        </p:txBody>
      </p:sp>
      <p:sp>
        <p:nvSpPr>
          <p:cNvPr id="7" name="Oval 6"/>
          <p:cNvSpPr/>
          <p:nvPr/>
        </p:nvSpPr>
        <p:spPr>
          <a:xfrm>
            <a:off x="2525289" y="1696552"/>
            <a:ext cx="2884540" cy="3294897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0"/>
          </a:p>
        </p:txBody>
      </p:sp>
      <p:sp>
        <p:nvSpPr>
          <p:cNvPr id="8" name="Oval 7"/>
          <p:cNvSpPr/>
          <p:nvPr/>
        </p:nvSpPr>
        <p:spPr>
          <a:xfrm>
            <a:off x="749762" y="3552087"/>
            <a:ext cx="1674148" cy="1912313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2083" y="1696549"/>
            <a:ext cx="3585701" cy="39415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37705" y="5818448"/>
            <a:ext cx="6553609" cy="567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137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18784"/>
            <a:r>
              <a:rPr lang="en-US" altLang="zh-CN" sz="1950" dirty="0">
                <a:latin typeface="Arial" panose="020B0604020202020204" pitchFamily="34" charset="0"/>
              </a:rPr>
              <a:t>We will work with </a:t>
            </a:r>
            <a:r>
              <a:rPr lang="en-US" altLang="zh-CN" sz="1950" b="1" dirty="0">
                <a:latin typeface="Arial" panose="020B0604020202020204" pitchFamily="34" charset="0"/>
              </a:rPr>
              <a:t>undirected </a:t>
            </a:r>
            <a:r>
              <a:rPr lang="en-US" altLang="zh-CN" sz="1950" dirty="0">
                <a:latin typeface="Arial" panose="020B0604020202020204" pitchFamily="34" charset="0"/>
              </a:rPr>
              <a:t>(</a:t>
            </a:r>
            <a:r>
              <a:rPr lang="en-US" altLang="zh-CN" sz="1950" dirty="0" err="1">
                <a:latin typeface="Arial" panose="020B0604020202020204" pitchFamily="34" charset="0"/>
              </a:rPr>
              <a:t>unweighted</a:t>
            </a:r>
            <a:r>
              <a:rPr lang="en-US" altLang="zh-CN" sz="1950" dirty="0">
                <a:latin typeface="Arial" panose="020B0604020202020204" pitchFamily="34" charset="0"/>
              </a:rPr>
              <a:t>) networks</a:t>
            </a:r>
            <a:endParaRPr lang="zh-CN" altLang="en-US" sz="1950" dirty="0"/>
          </a:p>
        </p:txBody>
      </p:sp>
    </p:spTree>
    <p:extLst>
      <p:ext uri="{BB962C8B-B14F-4D97-AF65-F5344CB8AC3E}">
        <p14:creationId xmlns:p14="http://schemas.microsoft.com/office/powerpoint/2010/main" val="24562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Betweenness</a:t>
            </a:r>
            <a:r>
              <a:rPr lang="en-US" altLang="zh-CN" dirty="0" smtClean="0"/>
              <a:t>: Strength of Ties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62" y="1307452"/>
            <a:ext cx="8543925" cy="4713950"/>
          </a:xfrm>
        </p:spPr>
        <p:txBody>
          <a:bodyPr/>
          <a:lstStyle/>
          <a:p>
            <a:r>
              <a:rPr lang="en-US" altLang="zh-CN" sz="2600" b="1" dirty="0">
                <a:solidFill>
                  <a:srgbClr val="0000FF"/>
                </a:solidFill>
              </a:rPr>
              <a:t>Edge </a:t>
            </a:r>
            <a:r>
              <a:rPr lang="en-US" altLang="zh-CN" sz="2600" b="1" dirty="0" err="1">
                <a:solidFill>
                  <a:srgbClr val="0000FF"/>
                </a:solidFill>
              </a:rPr>
              <a:t>betweenness</a:t>
            </a:r>
            <a:r>
              <a:rPr lang="en-US" altLang="zh-CN" sz="2600" dirty="0"/>
              <a:t>: number of shortest paths (among all pair of vertices) passing over the edge.</a:t>
            </a:r>
          </a:p>
          <a:p>
            <a:r>
              <a:rPr lang="en-US" altLang="zh-CN" sz="2600" dirty="0"/>
              <a:t>If there is more than one shortest path between a pair of nodes, each path is assigned equal weight such that the total weight of all the paths is equal to 1.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620" y="4175574"/>
            <a:ext cx="2660384" cy="17794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9703" y="3766744"/>
            <a:ext cx="5464278" cy="242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67" dirty="0"/>
              <a:t>Simple algorithm for calculating </a:t>
            </a:r>
            <a:r>
              <a:rPr lang="en-US" altLang="zh-CN" sz="2167" dirty="0" err="1"/>
              <a:t>betweeness</a:t>
            </a:r>
            <a:r>
              <a:rPr lang="en-US" altLang="zh-CN" sz="2167" dirty="0"/>
              <a:t>.</a:t>
            </a:r>
          </a:p>
          <a:p>
            <a:pPr marL="371464" indent="-371464">
              <a:buAutoNum type="arabicPeriod"/>
            </a:pPr>
            <a:r>
              <a:rPr lang="en-US" altLang="zh-CN" sz="2167" dirty="0"/>
              <a:t>Repeat for each vertex</a:t>
            </a:r>
          </a:p>
          <a:p>
            <a:pPr marL="863309" lvl="1" indent="-368024">
              <a:buFont typeface="+mj-lt"/>
              <a:buAutoNum type="alphaLcParenR"/>
            </a:pPr>
            <a:r>
              <a:rPr lang="en-US" altLang="zh-CN" sz="2167" dirty="0"/>
              <a:t>compute its shortest path to all other vertices.</a:t>
            </a:r>
          </a:p>
          <a:p>
            <a:pPr marL="866748" lvl="1" indent="-371464">
              <a:buAutoNum type="alphaLcParenR"/>
            </a:pPr>
            <a:r>
              <a:rPr lang="en-US" altLang="zh-CN" sz="2167" dirty="0"/>
              <a:t>for each edge, count the number of the shortest paths passing over the edge</a:t>
            </a:r>
          </a:p>
          <a:p>
            <a:pPr marL="371464" indent="-371464">
              <a:buAutoNum type="arabicPeriod"/>
            </a:pPr>
            <a:r>
              <a:rPr lang="en-US" altLang="zh-CN" sz="2167" dirty="0"/>
              <a:t>Sum up the results from each vertex.</a:t>
            </a:r>
            <a:endParaRPr lang="zh-CN" altLang="en-US" sz="2167" dirty="0"/>
          </a:p>
        </p:txBody>
      </p:sp>
      <p:sp>
        <p:nvSpPr>
          <p:cNvPr id="9" name="TextBox 8"/>
          <p:cNvSpPr txBox="1"/>
          <p:nvPr/>
        </p:nvSpPr>
        <p:spPr>
          <a:xfrm>
            <a:off x="2835998" y="5491587"/>
            <a:ext cx="300723" cy="392415"/>
          </a:xfrm>
          <a:prstGeom prst="rect">
            <a:avLst/>
          </a:prstGeom>
          <a:solidFill>
            <a:schemeClr val="bg1"/>
          </a:solidFill>
        </p:spPr>
        <p:txBody>
          <a:bodyPr wrap="none" lIns="0" rtlCol="0">
            <a:spAutoFit/>
          </a:bodyPr>
          <a:lstStyle/>
          <a:p>
            <a:r>
              <a:rPr lang="en-US" sz="1950" dirty="0">
                <a:solidFill>
                  <a:schemeClr val="accent6">
                    <a:lumMod val="75000"/>
                  </a:schemeClr>
                </a:solidFill>
                <a:latin typeface="Helvetica" pitchFamily="34" charset="0"/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36033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Betweenness</a:t>
            </a:r>
            <a:r>
              <a:rPr lang="en-US" altLang="zh-CN" dirty="0" smtClean="0"/>
              <a:t>: Strength of Ties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171" y="2371792"/>
            <a:ext cx="4008004" cy="2910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4553" y="2494773"/>
            <a:ext cx="3813169" cy="26647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65787" y="6041308"/>
            <a:ext cx="252941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/>
              <a:t>Calculation for 1 vertex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96859" y="6041308"/>
            <a:ext cx="279717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/>
              <a:t>Calculation for all vertices</a:t>
            </a:r>
          </a:p>
        </p:txBody>
      </p:sp>
    </p:spTree>
    <p:extLst>
      <p:ext uri="{BB962C8B-B14F-4D97-AF65-F5344CB8AC3E}">
        <p14:creationId xmlns:p14="http://schemas.microsoft.com/office/powerpoint/2010/main" val="181660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In-class Practice 2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Go to </a:t>
            </a:r>
            <a:r>
              <a:rPr lang="en-US" altLang="zh-CN" dirty="0" smtClean="0">
                <a:hlinkClick r:id="rId2" action="ppaction://hlinksldjump"/>
              </a:rPr>
              <a:t>practice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2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5" y="-1"/>
            <a:ext cx="9523809" cy="69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368" y="109806"/>
            <a:ext cx="9107128" cy="1436027"/>
          </a:xfrm>
        </p:spPr>
        <p:txBody>
          <a:bodyPr/>
          <a:lstStyle/>
          <a:p>
            <a:r>
              <a:rPr lang="en-US" altLang="zh-CN" dirty="0" smtClean="0"/>
              <a:t>Method for Community Detection:  Girvan-Newman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Divisive </a:t>
            </a:r>
            <a:r>
              <a:rPr lang="en-US" altLang="zh-CN" dirty="0"/>
              <a:t>hierarchical clustering based on the notion of edge </a:t>
            </a:r>
            <a:r>
              <a:rPr lang="en-US" altLang="zh-CN" b="1" dirty="0" err="1">
                <a:solidFill>
                  <a:srgbClr val="0000FF"/>
                </a:solidFill>
              </a:rPr>
              <a:t>betweenness</a:t>
            </a:r>
            <a:r>
              <a:rPr lang="en-US" altLang="zh-CN" dirty="0">
                <a:solidFill>
                  <a:srgbClr val="0000FF"/>
                </a:solidFill>
              </a:rPr>
              <a:t>: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Number of shortest paths passing through the edge 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b="1" dirty="0">
                <a:solidFill>
                  <a:srgbClr val="0000FF"/>
                </a:solidFill>
              </a:rPr>
              <a:t>Girvan-Newman Algorithm: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Undirected </a:t>
            </a:r>
            <a:r>
              <a:rPr lang="en-US" altLang="zh-CN" b="1" dirty="0" err="1">
                <a:solidFill>
                  <a:srgbClr val="0000FF"/>
                </a:solidFill>
              </a:rPr>
              <a:t>unweighted</a:t>
            </a:r>
            <a:r>
              <a:rPr lang="en-US" altLang="zh-CN" b="1" dirty="0">
                <a:solidFill>
                  <a:srgbClr val="0000FF"/>
                </a:solidFill>
              </a:rPr>
              <a:t> networks 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Repeat </a:t>
            </a:r>
            <a:r>
              <a:rPr lang="en-US" altLang="zh-CN" b="1" dirty="0">
                <a:solidFill>
                  <a:srgbClr val="0000FF"/>
                </a:solidFill>
              </a:rPr>
              <a:t>until no edges are left: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zh-CN" sz="1950" dirty="0"/>
              <a:t>Calculate </a:t>
            </a:r>
            <a:r>
              <a:rPr lang="en-US" altLang="zh-CN" sz="1950" dirty="0" err="1"/>
              <a:t>betweenness</a:t>
            </a:r>
            <a:r>
              <a:rPr lang="en-US" altLang="zh-CN" sz="1950" dirty="0"/>
              <a:t> of edges </a:t>
            </a:r>
          </a:p>
          <a:p>
            <a:pPr lvl="2"/>
            <a:r>
              <a:rPr lang="en-US" altLang="zh-CN" dirty="0"/>
              <a:t>Remove edges with highest </a:t>
            </a:r>
            <a:r>
              <a:rPr lang="en-US" altLang="zh-CN" dirty="0" err="1" smtClean="0"/>
              <a:t>betweenness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Connected </a:t>
            </a:r>
            <a:r>
              <a:rPr lang="en-US" altLang="zh-CN" dirty="0"/>
              <a:t>components are communities </a:t>
            </a:r>
          </a:p>
          <a:p>
            <a:pPr lvl="1"/>
            <a:r>
              <a:rPr lang="en-US" altLang="zh-CN" dirty="0" smtClean="0"/>
              <a:t>Gives </a:t>
            </a:r>
            <a:r>
              <a:rPr lang="en-US" altLang="zh-CN" dirty="0"/>
              <a:t>a hierarchical decomposition of the network 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52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Girvan-Newman: Example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8198" y="1710485"/>
            <a:ext cx="5579939" cy="39372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28521" y="5666248"/>
            <a:ext cx="6296442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517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R="3846" algn="ctr"/>
            <a:r>
              <a:rPr lang="en-US" altLang="zh-CN" sz="1950" b="1" dirty="0">
                <a:latin typeface="Arial" panose="020B0604020202020204" pitchFamily="34" charset="0"/>
              </a:rPr>
              <a:t>Need to re-compute </a:t>
            </a:r>
            <a:r>
              <a:rPr lang="en-US" altLang="zh-CN" sz="1950" b="1" dirty="0" err="1">
                <a:latin typeface="Arial" panose="020B0604020202020204" pitchFamily="34" charset="0"/>
              </a:rPr>
              <a:t>betweenness</a:t>
            </a:r>
            <a:r>
              <a:rPr lang="en-US" altLang="zh-CN" sz="1950" b="1" dirty="0">
                <a:latin typeface="Arial" panose="020B0604020202020204" pitchFamily="34" charset="0"/>
              </a:rPr>
              <a:t> at every step </a:t>
            </a:r>
            <a:endParaRPr lang="zh-CN" altLang="en-US" sz="1950" b="1" dirty="0"/>
          </a:p>
        </p:txBody>
      </p:sp>
    </p:spTree>
    <p:extLst>
      <p:ext uri="{BB962C8B-B14F-4D97-AF65-F5344CB8AC3E}">
        <p14:creationId xmlns:p14="http://schemas.microsoft.com/office/powerpoint/2010/main" val="8084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Girvan-Newman: Example	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039" y="1577168"/>
            <a:ext cx="8273019" cy="494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0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Girvan-Newman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9" y="1720863"/>
            <a:ext cx="8543925" cy="47139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6883" y="1240710"/>
            <a:ext cx="6475848" cy="50707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8307" y="6309763"/>
            <a:ext cx="4953000" cy="59247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1300" dirty="0">
              <a:solidFill>
                <a:srgbClr val="000000"/>
              </a:solidFill>
              <a:latin typeface="Corbel" panose="020B0503020204020204" pitchFamily="34" charset="0"/>
            </a:endParaRPr>
          </a:p>
          <a:p>
            <a:pPr marR="49702" algn="ctr"/>
            <a:r>
              <a:rPr lang="en-US" altLang="zh-CN" sz="1950" dirty="0">
                <a:latin typeface="Corbel" panose="020B0503020204020204" pitchFamily="34" charset="0"/>
              </a:rPr>
              <a:t>Communities in physics collaborations </a:t>
            </a:r>
            <a:endParaRPr lang="zh-CN" altLang="en-US" sz="1950" dirty="0"/>
          </a:p>
        </p:txBody>
      </p:sp>
    </p:spTree>
    <p:extLst>
      <p:ext uri="{BB962C8B-B14F-4D97-AF65-F5344CB8AC3E}">
        <p14:creationId xmlns:p14="http://schemas.microsoft.com/office/powerpoint/2010/main" val="280689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Problems of Girvan-Newman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Computing </a:t>
            </a:r>
            <a:r>
              <a:rPr lang="en-US" altLang="zh-CN" dirty="0" err="1" smtClean="0"/>
              <a:t>betweenness</a:t>
            </a:r>
            <a:r>
              <a:rPr lang="en-US" altLang="zh-CN" dirty="0" smtClean="0"/>
              <a:t> is slow.</a:t>
            </a:r>
          </a:p>
          <a:p>
            <a:r>
              <a:rPr lang="en-US" altLang="zh-CN" dirty="0" smtClean="0"/>
              <a:t>No theoretical guarantees.</a:t>
            </a:r>
          </a:p>
          <a:p>
            <a:r>
              <a:rPr lang="en-US" altLang="zh-CN" dirty="0" smtClean="0"/>
              <a:t>Not widely applied.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7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Social Networks as Graph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Basics of Graph Theory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Important properties of social networks as graphs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Analysis of a real-world social network</a:t>
            </a:r>
          </a:p>
          <a:p>
            <a:r>
              <a:rPr lang="en-US" altLang="zh-CN" dirty="0" smtClean="0"/>
              <a:t>Community detection algorithms</a:t>
            </a:r>
          </a:p>
          <a:p>
            <a:pPr lvl="1"/>
            <a:r>
              <a:rPr lang="en-US" altLang="zh-CN" i="1" dirty="0" smtClean="0">
                <a:solidFill>
                  <a:schemeClr val="bg1">
                    <a:lumMod val="65000"/>
                  </a:schemeClr>
                </a:solidFill>
              </a:rPr>
              <a:t>Girvan-Newman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 algorithm</a:t>
            </a:r>
          </a:p>
          <a:p>
            <a:pPr lvl="1"/>
            <a:r>
              <a:rPr lang="en-US" altLang="zh-CN" dirty="0" smtClean="0"/>
              <a:t>Spectral clustering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Conclusions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2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 Partitioning</a:t>
            </a:r>
            <a:endParaRPr lang="zh-CN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Undirected </a:t>
            </a:r>
            <a:r>
              <a:rPr lang="en-US" altLang="zh-CN" b="1" dirty="0">
                <a:solidFill>
                  <a:srgbClr val="0000FF"/>
                </a:solidFill>
              </a:rPr>
              <a:t>graph </a:t>
            </a:r>
            <a:r>
              <a:rPr lang="zh-CN" altLang="en-US" dirty="0" smtClean="0">
                <a:solidFill>
                  <a:srgbClr val="0000FF"/>
                </a:solidFill>
              </a:rPr>
              <a:t>𝑮 </a:t>
            </a:r>
            <a:r>
              <a:rPr lang="en-US" altLang="zh-CN" dirty="0" smtClean="0">
                <a:solidFill>
                  <a:srgbClr val="0000FF"/>
                </a:solidFill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</a:rPr>
              <a:t>𝑽</a:t>
            </a:r>
            <a:r>
              <a:rPr lang="en-US" altLang="zh-CN" dirty="0" smtClean="0">
                <a:solidFill>
                  <a:srgbClr val="0000FF"/>
                </a:solidFill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</a:rPr>
              <a:t>𝑬</a:t>
            </a:r>
            <a:r>
              <a:rPr lang="en-US" altLang="zh-CN" dirty="0" smtClean="0">
                <a:solidFill>
                  <a:srgbClr val="0000FF"/>
                </a:solidFill>
              </a:rPr>
              <a:t>): 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Bi-partitioning </a:t>
            </a:r>
            <a:r>
              <a:rPr lang="en-US" altLang="zh-CN" b="1" dirty="0">
                <a:solidFill>
                  <a:srgbClr val="0000FF"/>
                </a:solidFill>
              </a:rPr>
              <a:t>task</a:t>
            </a:r>
            <a:r>
              <a:rPr lang="en-US" altLang="zh-CN" b="1" dirty="0" smtClean="0">
                <a:solidFill>
                  <a:srgbClr val="0000FF"/>
                </a:solidFill>
              </a:rPr>
              <a:t>:	</a:t>
            </a:r>
          </a:p>
          <a:p>
            <a:pPr lvl="1"/>
            <a:r>
              <a:rPr lang="en-US" altLang="zh-CN" dirty="0" smtClean="0"/>
              <a:t>Divide </a:t>
            </a:r>
            <a:r>
              <a:rPr lang="en-US" altLang="zh-CN" dirty="0"/>
              <a:t>vertices into two disjoint groups </a:t>
            </a:r>
            <a:r>
              <a:rPr lang="zh-CN" altLang="en-US" dirty="0" smtClean="0"/>
              <a:t>𝑨</a:t>
            </a:r>
            <a:r>
              <a:rPr lang="en-US" altLang="zh-CN" dirty="0" smtClean="0"/>
              <a:t>,</a:t>
            </a:r>
            <a:r>
              <a:rPr lang="zh-CN" altLang="en-US" dirty="0" smtClean="0"/>
              <a:t>𝑩</a:t>
            </a:r>
            <a:endParaRPr lang="zh-CN" altLang="en-US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Questions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How </a:t>
            </a:r>
            <a:r>
              <a:rPr lang="en-US" altLang="zh-CN" dirty="0"/>
              <a:t>can we define a “good” partition of </a:t>
            </a:r>
            <a:r>
              <a:rPr lang="zh-CN" altLang="en-US" dirty="0" smtClean="0"/>
              <a:t>𝑮</a:t>
            </a:r>
            <a:r>
              <a:rPr lang="en-US" altLang="zh-CN" dirty="0" smtClean="0"/>
              <a:t>? </a:t>
            </a:r>
            <a:endParaRPr lang="en-US" altLang="zh-CN" dirty="0"/>
          </a:p>
          <a:p>
            <a:pPr lvl="1"/>
            <a:r>
              <a:rPr lang="en-US" altLang="zh-CN" dirty="0"/>
              <a:t>How can we efficiently identify such a partition?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52460" y="1545830"/>
            <a:ext cx="3737967" cy="1601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7421" y="3732963"/>
            <a:ext cx="3757009" cy="11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 Partitioning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What </a:t>
            </a:r>
            <a:r>
              <a:rPr lang="en-US" altLang="zh-CN" b="1" dirty="0">
                <a:solidFill>
                  <a:srgbClr val="0000FF"/>
                </a:solidFill>
              </a:rPr>
              <a:t>makes a good partition?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Maximize </a:t>
            </a:r>
            <a:r>
              <a:rPr lang="en-US" altLang="zh-CN" dirty="0"/>
              <a:t>the number of within-group connections </a:t>
            </a:r>
            <a:r>
              <a:rPr lang="en-US" altLang="zh-CN" dirty="0" smtClean="0"/>
              <a:t>	</a:t>
            </a:r>
            <a:endParaRPr lang="en-US" altLang="zh-CN" dirty="0"/>
          </a:p>
          <a:p>
            <a:pPr lvl="1"/>
            <a:r>
              <a:rPr lang="en-US" altLang="zh-CN" dirty="0"/>
              <a:t>Minimize the number of between-group connections </a:t>
            </a:r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8139" y="3351550"/>
            <a:ext cx="4545041" cy="292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 Cuts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Express </a:t>
            </a:r>
            <a:r>
              <a:rPr lang="en-US" altLang="zh-CN" b="1" dirty="0">
                <a:solidFill>
                  <a:srgbClr val="0000FF"/>
                </a:solidFill>
              </a:rPr>
              <a:t>partitioning objectives as a function of the “edge cut” of the partition 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Cut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r>
              <a:rPr lang="en-US" altLang="zh-CN" b="1" dirty="0"/>
              <a:t> </a:t>
            </a:r>
            <a:r>
              <a:rPr lang="en-US" altLang="zh-CN" dirty="0"/>
              <a:t>Set of edges with only one vertex in a group: 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3255" y="3292228"/>
            <a:ext cx="2413668" cy="757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447" y="4049243"/>
            <a:ext cx="8249841" cy="194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 Cut Criterion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 dirty="0" smtClean="0">
                    <a:solidFill>
                      <a:srgbClr val="0000FF"/>
                    </a:solidFill>
                  </a:rPr>
                  <a:t>Criterion: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Minimum-cut </a:t>
                </a:r>
                <a:endParaRPr lang="en-US" altLang="zh-CN" b="1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altLang="zh-CN" dirty="0" smtClean="0"/>
                  <a:t>Minimize </a:t>
                </a:r>
                <a:r>
                  <a:rPr lang="en-US" altLang="zh-CN" dirty="0"/>
                  <a:t>weight of connections between groups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𝑐𝑢𝑡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 smtClean="0"/>
              </a:p>
              <a:p>
                <a:r>
                  <a:rPr lang="en-US" altLang="zh-CN" b="1" dirty="0" smtClean="0">
                    <a:solidFill>
                      <a:srgbClr val="0000FF"/>
                    </a:solidFill>
                  </a:rPr>
                  <a:t>Degenerate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case: 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:endParaRPr lang="en-US" altLang="zh-CN" dirty="0"/>
              </a:p>
              <a:p>
                <a:endParaRPr lang="en-US" altLang="zh-CN" b="1" dirty="0"/>
              </a:p>
              <a:p>
                <a:r>
                  <a:rPr lang="en-US" altLang="zh-CN" b="1" dirty="0" smtClean="0">
                    <a:solidFill>
                      <a:srgbClr val="0000FF"/>
                    </a:solidFill>
                  </a:rPr>
                  <a:t>Problem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: </a:t>
                </a:r>
                <a:endParaRPr lang="en-US" altLang="zh-CN" b="1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altLang="zh-CN" dirty="0" smtClean="0"/>
                  <a:t>Only </a:t>
                </a:r>
                <a:r>
                  <a:rPr lang="en-US" altLang="zh-CN" dirty="0"/>
                  <a:t>considers external cluster connections </a:t>
                </a:r>
              </a:p>
              <a:p>
                <a:pPr lvl="1"/>
                <a:r>
                  <a:rPr lang="en-US" altLang="zh-CN" dirty="0"/>
                  <a:t>Does not consider internal cluster connectivity 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8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965" y="3580982"/>
            <a:ext cx="3652072" cy="14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55" y="-107553"/>
            <a:ext cx="9920955" cy="710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28" y="411969"/>
            <a:ext cx="8543925" cy="1436027"/>
          </a:xfrm>
        </p:spPr>
        <p:txBody>
          <a:bodyPr>
            <a:normAutofit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1844" y="2367518"/>
            <a:ext cx="241925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solidFill>
                  <a:srgbClr val="FF0000"/>
                </a:solidFill>
              </a:rPr>
              <a:t>Acquired by Facebook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838449" y="2852548"/>
            <a:ext cx="16471" cy="234111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8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 Cut Criterion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43673" y="1822843"/>
                <a:ext cx="9491753" cy="4500446"/>
              </a:xfrm>
              <a:prstGeom prst="rect">
                <a:avLst/>
              </a:prstGeom>
            </p:spPr>
            <p:txBody>
              <a:bodyPr vert="horz" lIns="99060" tIns="49530" rIns="99060" bIns="4953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033" b="1" dirty="0">
                    <a:solidFill>
                      <a:srgbClr val="0000FF"/>
                    </a:solidFill>
                  </a:rPr>
                  <a:t>Criterion: Normalized-cut </a:t>
                </a:r>
                <a:r>
                  <a:rPr lang="en-US" altLang="zh-CN" sz="3033" dirty="0"/>
                  <a:t>[Shi-Malik, ’97] </a:t>
                </a:r>
              </a:p>
              <a:p>
                <a:pPr lvl="1"/>
                <a:r>
                  <a:rPr lang="en-US" altLang="zh-CN" sz="2600" dirty="0"/>
                  <a:t>Connectivity between groups relative to the density of each group </a:t>
                </a:r>
              </a:p>
              <a:p>
                <a:pPr marL="742927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67" i="1">
                          <a:latin typeface="Cambria Math" panose="02040503050406030204" pitchFamily="18" charset="0"/>
                        </a:rPr>
                        <m:t>𝑛𝑐𝑢𝑡</m:t>
                      </m:r>
                      <m:d>
                        <m:dPr>
                          <m:ctrlPr>
                            <a:rPr lang="en-US" altLang="zh-CN" sz="21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167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1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𝑐𝑢𝑡</m:t>
                          </m:r>
                          <m:d>
                            <m:dPr>
                              <m:ctrlPr>
                                <a:rPr lang="en-US" altLang="zh-CN" sz="21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67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167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167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𝑣𝑜𝑙</m:t>
                          </m:r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167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1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𝑐𝑢𝑡</m:t>
                          </m:r>
                          <m:d>
                            <m:dPr>
                              <m:ctrlPr>
                                <a:rPr lang="en-US" altLang="zh-CN" sz="21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67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167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167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𝑣𝑜𝑙</m:t>
                          </m:r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167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167" dirty="0"/>
              </a:p>
              <a:p>
                <a:pPr lvl="1"/>
                <a:r>
                  <a:rPr lang="en-US" altLang="zh-CN" sz="2600" dirty="0" err="1"/>
                  <a:t>vol</a:t>
                </a:r>
                <a:r>
                  <a:rPr lang="en-US" altLang="zh-CN" sz="2600" dirty="0"/>
                  <a:t>(A)</a:t>
                </a:r>
                <a:r>
                  <a:rPr lang="en-US" altLang="zh-CN" sz="2600" b="1" dirty="0"/>
                  <a:t>: </a:t>
                </a:r>
                <a:r>
                  <a:rPr lang="en-US" altLang="zh-CN" sz="2600" dirty="0"/>
                  <a:t>total weight of the edges with at least one endpoint in </a:t>
                </a:r>
                <a:r>
                  <a:rPr lang="zh-CN" altLang="en-US" sz="2600" dirty="0"/>
                  <a:t>𝑨</a:t>
                </a:r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600" dirty="0"/>
              </a:p>
              <a:p>
                <a:r>
                  <a:rPr lang="en-US" altLang="zh-CN" sz="2600" b="1" dirty="0">
                    <a:solidFill>
                      <a:srgbClr val="0000FF"/>
                    </a:solidFill>
                  </a:rPr>
                  <a:t>Why use this criterion? </a:t>
                </a:r>
              </a:p>
              <a:p>
                <a:pPr lvl="1"/>
                <a:r>
                  <a:rPr lang="en-US" altLang="zh-CN" sz="2600" dirty="0"/>
                  <a:t>Produces more balanced partitions </a:t>
                </a:r>
                <a:endParaRPr lang="zh-CN" altLang="en-US" sz="2600" dirty="0"/>
              </a:p>
              <a:p>
                <a:r>
                  <a:rPr lang="en-US" altLang="zh-CN" sz="3033" b="1" dirty="0">
                    <a:solidFill>
                      <a:srgbClr val="0000FF"/>
                    </a:solidFill>
                  </a:rPr>
                  <a:t>How do we efficiently find a good partition? </a:t>
                </a:r>
              </a:p>
              <a:p>
                <a:pPr lvl="1"/>
                <a:r>
                  <a:rPr lang="en-US" altLang="zh-CN" sz="2600" b="1" dirty="0"/>
                  <a:t>Problem: </a:t>
                </a:r>
                <a:r>
                  <a:rPr lang="en-US" altLang="zh-CN" sz="2600" dirty="0"/>
                  <a:t>Computing optimal cut is NP-hard </a:t>
                </a:r>
              </a:p>
              <a:p>
                <a:pPr lvl="1"/>
                <a:endParaRPr lang="zh-CN" altLang="en-US" sz="2600" dirty="0"/>
              </a:p>
              <a:p>
                <a:endParaRPr lang="zh-CN" altLang="en-US" sz="3033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52" y="1946393"/>
                <a:ext cx="8761618" cy="4154258"/>
              </a:xfrm>
              <a:prstGeom prst="rect">
                <a:avLst/>
              </a:prstGeom>
              <a:blipFill rotWithShape="0">
                <a:blip r:embed="rId2"/>
                <a:stretch>
                  <a:fillRect l="-1043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1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Spectral Graph Partitioning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i="1" dirty="0" smtClean="0"/>
              <a:t>A</a:t>
            </a:r>
            <a:r>
              <a:rPr lang="en-US" altLang="zh-CN" dirty="0"/>
              <a:t>: adjacency matrix of undirected </a:t>
            </a:r>
            <a:r>
              <a:rPr lang="en-US" altLang="zh-CN" b="1" dirty="0"/>
              <a:t>G </a:t>
            </a:r>
            <a:endParaRPr lang="en-US" altLang="zh-CN" b="1" dirty="0" smtClean="0"/>
          </a:p>
          <a:p>
            <a:pPr lvl="1"/>
            <a:r>
              <a:rPr lang="en-US" altLang="zh-CN" b="1" i="1" dirty="0" err="1" smtClean="0"/>
              <a:t>A</a:t>
            </a:r>
            <a:r>
              <a:rPr lang="en-US" altLang="zh-CN" i="1" baseline="-25000" dirty="0" err="1" smtClean="0"/>
              <a:t>ij</a:t>
            </a:r>
            <a:r>
              <a:rPr lang="en-US" altLang="zh-CN" i="1" dirty="0" smtClean="0"/>
              <a:t> </a:t>
            </a:r>
            <a:r>
              <a:rPr lang="en-US" altLang="zh-CN" b="1" dirty="0"/>
              <a:t>=1 </a:t>
            </a:r>
            <a:r>
              <a:rPr lang="en-US" altLang="zh-CN" dirty="0"/>
              <a:t>if (</a:t>
            </a:r>
            <a:r>
              <a:rPr lang="zh-CN" altLang="en-US" dirty="0" smtClean="0"/>
              <a:t>𝒊</a:t>
            </a:r>
            <a:r>
              <a:rPr lang="en-US" altLang="zh-CN" dirty="0" smtClean="0"/>
              <a:t>,</a:t>
            </a:r>
            <a:r>
              <a:rPr lang="zh-CN" altLang="en-US" dirty="0" smtClean="0"/>
              <a:t>𝒋</a:t>
            </a:r>
            <a:r>
              <a:rPr lang="en-US" altLang="zh-CN" dirty="0" smtClean="0"/>
              <a:t>) </a:t>
            </a:r>
            <a:r>
              <a:rPr lang="en-US" altLang="zh-CN" dirty="0"/>
              <a:t>is an edge, else </a:t>
            </a:r>
            <a:r>
              <a:rPr lang="en-US" altLang="zh-CN" b="1" dirty="0"/>
              <a:t>0 </a:t>
            </a:r>
            <a:endParaRPr lang="zh-CN" altLang="en-US" dirty="0"/>
          </a:p>
          <a:p>
            <a:r>
              <a:rPr lang="en-US" altLang="zh-CN" b="1" i="1" dirty="0" smtClean="0"/>
              <a:t>x </a:t>
            </a:r>
            <a:r>
              <a:rPr lang="en-US" altLang="zh-CN" dirty="0"/>
              <a:t>is a vector in </a:t>
            </a:r>
            <a:r>
              <a:rPr lang="en-US" altLang="zh-CN" dirty="0" err="1" smtClean="0"/>
              <a:t>ℜ</a:t>
            </a:r>
            <a:r>
              <a:rPr lang="en-US" altLang="zh-CN" i="1" baseline="30000" dirty="0" err="1"/>
              <a:t>n</a:t>
            </a:r>
            <a:r>
              <a:rPr lang="en-US" altLang="zh-CN" i="1" dirty="0" smtClean="0"/>
              <a:t> </a:t>
            </a:r>
            <a:r>
              <a:rPr lang="en-US" altLang="zh-CN" dirty="0"/>
              <a:t>with components (</a:t>
            </a:r>
            <a:r>
              <a:rPr lang="zh-CN" altLang="en-US" dirty="0" smtClean="0"/>
              <a:t>𝒙</a:t>
            </a:r>
            <a:r>
              <a:rPr lang="zh-CN" altLang="en-US" baseline="-25000" dirty="0" smtClean="0"/>
              <a:t>𝟏</a:t>
            </a:r>
            <a:r>
              <a:rPr lang="en-US" altLang="zh-CN" dirty="0"/>
              <a:t>,…,</a:t>
            </a:r>
            <a:r>
              <a:rPr lang="zh-CN" altLang="en-US" dirty="0" smtClean="0"/>
              <a:t>𝒙</a:t>
            </a:r>
            <a:r>
              <a:rPr lang="zh-CN" altLang="en-US" baseline="-25000" dirty="0" smtClean="0"/>
              <a:t>𝒏</a:t>
            </a:r>
            <a:r>
              <a:rPr lang="en-US" altLang="zh-CN" dirty="0" smtClean="0"/>
              <a:t>). </a:t>
            </a:r>
            <a:r>
              <a:rPr lang="en-US" altLang="zh-CN" dirty="0"/>
              <a:t>Think of it as a label/value of each node of </a:t>
            </a:r>
            <a:r>
              <a:rPr lang="zh-CN" altLang="en-US" dirty="0" smtClean="0"/>
              <a:t>𝑮</a:t>
            </a:r>
            <a:endParaRPr lang="zh-CN" altLang="en-US" dirty="0"/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What </a:t>
            </a:r>
            <a:r>
              <a:rPr lang="en-US" altLang="zh-CN" b="1" dirty="0">
                <a:solidFill>
                  <a:srgbClr val="0000FF"/>
                </a:solidFill>
              </a:rPr>
              <a:t>is the meaning of </a:t>
            </a:r>
            <a:r>
              <a:rPr lang="en-US" altLang="zh-CN" b="1" i="1" dirty="0" smtClean="0">
                <a:solidFill>
                  <a:srgbClr val="0000FF"/>
                </a:solidFill>
              </a:rPr>
              <a:t>Ax</a:t>
            </a:r>
            <a:r>
              <a:rPr lang="en-US" altLang="zh-CN" b="1" dirty="0">
                <a:solidFill>
                  <a:srgbClr val="0000FF"/>
                </a:solidFill>
              </a:rPr>
              <a:t>? 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E</a:t>
            </a:r>
            <a:r>
              <a:rPr lang="en-US" altLang="zh-CN" b="1" dirty="0" smtClean="0">
                <a:solidFill>
                  <a:srgbClr val="0000FF"/>
                </a:solidFill>
              </a:rPr>
              <a:t>ntry </a:t>
            </a:r>
            <a:r>
              <a:rPr lang="en-US" altLang="zh-CN" b="1" i="1" dirty="0" err="1">
                <a:solidFill>
                  <a:srgbClr val="0000FF"/>
                </a:solidFill>
              </a:rPr>
              <a:t>y</a:t>
            </a:r>
            <a:r>
              <a:rPr lang="en-US" altLang="zh-CN" b="1" i="1" baseline="-25000" dirty="0" err="1">
                <a:solidFill>
                  <a:srgbClr val="0000FF"/>
                </a:solidFill>
              </a:rPr>
              <a:t>i</a:t>
            </a:r>
            <a:r>
              <a:rPr lang="en-US" altLang="zh-CN" b="1" i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is a sum of labels </a:t>
            </a:r>
            <a:r>
              <a:rPr lang="en-US" altLang="zh-CN" b="1" i="1" dirty="0" err="1">
                <a:solidFill>
                  <a:srgbClr val="0000FF"/>
                </a:solidFill>
              </a:rPr>
              <a:t>x</a:t>
            </a:r>
            <a:r>
              <a:rPr lang="en-US" altLang="zh-CN" b="1" i="1" baseline="-25000" dirty="0" err="1">
                <a:solidFill>
                  <a:srgbClr val="0000FF"/>
                </a:solidFill>
              </a:rPr>
              <a:t>j</a:t>
            </a:r>
            <a:r>
              <a:rPr lang="en-US" altLang="zh-CN" b="1" i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of neighbors of </a:t>
            </a:r>
            <a:r>
              <a:rPr lang="en-US" altLang="zh-CN" b="1" i="1" dirty="0" err="1">
                <a:solidFill>
                  <a:srgbClr val="0000FF"/>
                </a:solidFill>
              </a:rPr>
              <a:t>i</a:t>
            </a:r>
            <a:r>
              <a:rPr lang="en-US" altLang="zh-CN" b="1" i="1" dirty="0">
                <a:solidFill>
                  <a:srgbClr val="0000FF"/>
                </a:solidFill>
              </a:rPr>
              <a:t> 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335" y="4036285"/>
            <a:ext cx="6336224" cy="13756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7474" y="4466771"/>
            <a:ext cx="327334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600" i="1" dirty="0" err="1">
                <a:latin typeface="Adobe Arabic" pitchFamily="18" charset="-78"/>
                <a:cs typeface="Adobe Arabic" pitchFamily="18" charset="-78"/>
              </a:rPr>
              <a:t>x</a:t>
            </a:r>
            <a:r>
              <a:rPr lang="en-US" altLang="zh-CN" sz="1517" b="1" i="1" baseline="-25000" dirty="0" err="1">
                <a:latin typeface="Adobe Arabic" pitchFamily="18" charset="-78"/>
                <a:cs typeface="Adobe Arabic" pitchFamily="18" charset="-78"/>
              </a:rPr>
              <a:t>j</a:t>
            </a:r>
            <a:endParaRPr lang="en-US" sz="1517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134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What’s the Meaning of Ax?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1" dirty="0" err="1" smtClean="0">
                <a:solidFill>
                  <a:srgbClr val="0000FF"/>
                </a:solidFill>
              </a:rPr>
              <a:t>jth</a:t>
            </a:r>
            <a:r>
              <a:rPr lang="en-US" altLang="zh-CN" b="1" i="1" dirty="0" smtClean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coordinate of </a:t>
            </a:r>
            <a:r>
              <a:rPr lang="en-US" altLang="zh-CN" b="1" i="1" dirty="0" smtClean="0">
                <a:solidFill>
                  <a:srgbClr val="0000FF"/>
                </a:solidFill>
              </a:rPr>
              <a:t>Ax</a:t>
            </a:r>
            <a:r>
              <a:rPr lang="en-US" altLang="zh-CN" b="1" dirty="0" smtClean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altLang="zh-CN" dirty="0" smtClean="0"/>
              <a:t>Sum </a:t>
            </a:r>
            <a:r>
              <a:rPr lang="en-US" altLang="zh-CN" dirty="0"/>
              <a:t>of the </a:t>
            </a:r>
            <a:r>
              <a:rPr lang="en-US" altLang="zh-CN" b="1" i="1" dirty="0"/>
              <a:t>x</a:t>
            </a:r>
            <a:r>
              <a:rPr lang="en-US" altLang="zh-CN" dirty="0"/>
              <a:t>-values of neighbors of </a:t>
            </a:r>
            <a:r>
              <a:rPr lang="en-US" altLang="zh-CN" b="1" i="1" dirty="0"/>
              <a:t>j </a:t>
            </a:r>
            <a:endParaRPr lang="en-US" altLang="zh-CN" dirty="0"/>
          </a:p>
          <a:p>
            <a:pPr lvl="1"/>
            <a:r>
              <a:rPr lang="en-US" altLang="zh-CN" dirty="0"/>
              <a:t>Make this a new value at node </a:t>
            </a:r>
            <a:r>
              <a:rPr lang="en-US" altLang="zh-CN" b="1" i="1" dirty="0"/>
              <a:t>j </a:t>
            </a:r>
            <a:endParaRPr lang="zh-CN" altLang="en-US" dirty="0"/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Spectral </a:t>
            </a:r>
            <a:r>
              <a:rPr lang="en-US" altLang="zh-CN" b="1" dirty="0">
                <a:solidFill>
                  <a:srgbClr val="0000FF"/>
                </a:solidFill>
              </a:rPr>
              <a:t>Graph Theory: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Analyze </a:t>
            </a:r>
            <a:r>
              <a:rPr lang="en-US" altLang="zh-CN" dirty="0"/>
              <a:t>the “spectrum” of matrix representing </a:t>
            </a:r>
            <a:r>
              <a:rPr lang="zh-CN" altLang="en-US" dirty="0" smtClean="0"/>
              <a:t>𝑮</a:t>
            </a:r>
            <a:r>
              <a:rPr lang="en-US" altLang="zh-CN" dirty="0" smtClean="0"/>
              <a:t>	</a:t>
            </a:r>
            <a:endParaRPr lang="zh-CN" altLang="en-US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Spectrum:</a:t>
            </a:r>
            <a:r>
              <a:rPr lang="en-US" altLang="zh-CN" b="1" dirty="0"/>
              <a:t> </a:t>
            </a:r>
            <a:r>
              <a:rPr lang="en-US" altLang="zh-CN" dirty="0"/>
              <a:t>Eigenvectors </a:t>
            </a:r>
            <a:r>
              <a:rPr lang="zh-CN" altLang="en-US" dirty="0" smtClean="0"/>
              <a:t>𝒙</a:t>
            </a:r>
            <a:r>
              <a:rPr lang="zh-CN" altLang="en-US" baseline="-25000" dirty="0" smtClean="0"/>
              <a:t>𝒊</a:t>
            </a:r>
            <a:r>
              <a:rPr lang="zh-CN" altLang="en-US" dirty="0" smtClean="0"/>
              <a:t> </a:t>
            </a:r>
            <a:r>
              <a:rPr lang="en-US" altLang="zh-CN" dirty="0"/>
              <a:t>of a graph, ordered by the magnitude (strength) of their corresponding eigenvalues </a:t>
            </a:r>
            <a:r>
              <a:rPr lang="zh-CN" altLang="en-US" dirty="0" smtClean="0"/>
              <a:t>𝝀</a:t>
            </a:r>
            <a:r>
              <a:rPr lang="zh-CN" altLang="en-US" baseline="-25000" dirty="0" smtClean="0"/>
              <a:t>𝒊</a:t>
            </a:r>
            <a:r>
              <a:rPr lang="en-US" altLang="zh-CN" dirty="0"/>
              <a:t>: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1706" y="1297514"/>
            <a:ext cx="2856365" cy="1173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34812" y="2616754"/>
            <a:ext cx="2190154" cy="53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4694" y="5253753"/>
            <a:ext cx="2157436" cy="7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d-Regular Graph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Suppose </a:t>
            </a:r>
            <a:r>
              <a:rPr lang="en-US" altLang="zh-CN" dirty="0"/>
              <a:t>all nodes in </a:t>
            </a:r>
            <a:r>
              <a:rPr lang="zh-CN" altLang="en-US" dirty="0" smtClean="0"/>
              <a:t>𝑮 </a:t>
            </a:r>
            <a:r>
              <a:rPr lang="en-US" altLang="zh-CN" dirty="0"/>
              <a:t>have degree </a:t>
            </a:r>
            <a:r>
              <a:rPr lang="zh-CN" altLang="en-US" dirty="0" smtClean="0"/>
              <a:t>𝒅 </a:t>
            </a:r>
            <a:r>
              <a:rPr lang="en-US" altLang="zh-CN" dirty="0"/>
              <a:t>and </a:t>
            </a:r>
            <a:r>
              <a:rPr lang="zh-CN" altLang="en-US" dirty="0" smtClean="0"/>
              <a:t>𝑮 </a:t>
            </a:r>
            <a:r>
              <a:rPr lang="en-US" altLang="zh-CN" dirty="0"/>
              <a:t>is connected </a:t>
            </a:r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What </a:t>
            </a:r>
            <a:r>
              <a:rPr lang="en-US" altLang="zh-CN" b="1" dirty="0">
                <a:solidFill>
                  <a:srgbClr val="0000FF"/>
                </a:solidFill>
              </a:rPr>
              <a:t>are some eigenvalues/vectors of </a:t>
            </a:r>
            <a:r>
              <a:rPr lang="zh-CN" altLang="en-US" dirty="0" smtClean="0">
                <a:solidFill>
                  <a:srgbClr val="0000FF"/>
                </a:solidFill>
              </a:rPr>
              <a:t>𝑮</a:t>
            </a:r>
            <a:r>
              <a:rPr lang="en-US" altLang="zh-CN" b="1" dirty="0" smtClean="0">
                <a:solidFill>
                  <a:srgbClr val="0000FF"/>
                </a:solidFill>
              </a:rPr>
              <a:t>? </a:t>
            </a:r>
          </a:p>
          <a:p>
            <a:pPr lvl="1"/>
            <a:r>
              <a:rPr lang="zh-CN" altLang="en-US" dirty="0" smtClean="0"/>
              <a:t>𝑨⋅ 𝒙 </a:t>
            </a:r>
            <a:r>
              <a:rPr lang="en-US" altLang="zh-CN" dirty="0"/>
              <a:t>=</a:t>
            </a:r>
            <a:r>
              <a:rPr lang="zh-CN" altLang="en-US" dirty="0" smtClean="0"/>
              <a:t>𝝀⋅𝒙 </a:t>
            </a:r>
            <a:r>
              <a:rPr lang="en-US" altLang="zh-CN" dirty="0"/>
              <a:t>What is </a:t>
            </a:r>
            <a:r>
              <a:rPr lang="el-GR" altLang="zh-CN" dirty="0"/>
              <a:t>λ? </a:t>
            </a:r>
            <a:r>
              <a:rPr lang="en-US" altLang="zh-CN" dirty="0"/>
              <a:t>What </a:t>
            </a:r>
            <a:r>
              <a:rPr lang="en-US" altLang="zh-CN" b="1" i="1" dirty="0"/>
              <a:t>x</a:t>
            </a:r>
            <a:r>
              <a:rPr lang="en-US" altLang="zh-CN" dirty="0"/>
              <a:t>? </a:t>
            </a:r>
            <a:endParaRPr lang="en-US" altLang="zh-CN" dirty="0" smtClean="0"/>
          </a:p>
          <a:p>
            <a:pPr lvl="2"/>
            <a:r>
              <a:rPr lang="en-US" altLang="zh-CN" b="1" dirty="0" smtClean="0"/>
              <a:t>Let’s </a:t>
            </a:r>
            <a:r>
              <a:rPr lang="en-US" altLang="zh-CN" b="1" dirty="0"/>
              <a:t>try: </a:t>
            </a:r>
            <a:r>
              <a:rPr lang="zh-CN" altLang="en-US" dirty="0" smtClean="0"/>
              <a:t>𝒙 </a:t>
            </a:r>
            <a:r>
              <a:rPr lang="en-US" altLang="zh-CN" dirty="0"/>
              <a:t>= </a:t>
            </a:r>
            <a:r>
              <a:rPr lang="en-US" altLang="zh-CN" dirty="0" smtClean="0"/>
              <a:t>(</a:t>
            </a:r>
            <a:r>
              <a:rPr lang="zh-CN" altLang="en-US" dirty="0" smtClean="0"/>
              <a:t>𝟏</a:t>
            </a:r>
            <a:r>
              <a:rPr lang="en-US" altLang="zh-CN" dirty="0" smtClean="0"/>
              <a:t>,</a:t>
            </a:r>
            <a:r>
              <a:rPr lang="zh-CN" altLang="en-US" dirty="0" smtClean="0"/>
              <a:t>𝟏</a:t>
            </a:r>
            <a:r>
              <a:rPr lang="en-US" altLang="zh-CN" dirty="0" smtClean="0"/>
              <a:t>,…,</a:t>
            </a:r>
            <a:r>
              <a:rPr lang="zh-CN" altLang="en-US" dirty="0" smtClean="0"/>
              <a:t>𝟏</a:t>
            </a:r>
            <a:r>
              <a:rPr lang="en-US" altLang="zh-CN" dirty="0"/>
              <a:t>) </a:t>
            </a:r>
          </a:p>
          <a:p>
            <a:pPr lvl="2"/>
            <a:r>
              <a:rPr lang="en-US" altLang="zh-CN" b="1" dirty="0"/>
              <a:t>Then: </a:t>
            </a:r>
            <a:r>
              <a:rPr lang="zh-CN" altLang="en-US" dirty="0" smtClean="0"/>
              <a:t>𝑨⋅𝒙 </a:t>
            </a:r>
            <a:r>
              <a:rPr lang="en-US" altLang="zh-CN" dirty="0"/>
              <a:t>=</a:t>
            </a:r>
            <a:r>
              <a:rPr lang="zh-CN" altLang="en-US" dirty="0" smtClean="0"/>
              <a:t>𝒅</a:t>
            </a:r>
            <a:r>
              <a:rPr lang="en-US" altLang="zh-CN" dirty="0" smtClean="0"/>
              <a:t>,</a:t>
            </a:r>
            <a:r>
              <a:rPr lang="zh-CN" altLang="en-US" dirty="0" smtClean="0"/>
              <a:t>𝒅</a:t>
            </a:r>
            <a:r>
              <a:rPr lang="en-US" altLang="zh-CN" dirty="0" smtClean="0"/>
              <a:t>,…,</a:t>
            </a:r>
            <a:r>
              <a:rPr lang="zh-CN" altLang="en-US" dirty="0" smtClean="0"/>
              <a:t>𝒅</a:t>
            </a:r>
            <a:r>
              <a:rPr lang="en-US" altLang="zh-CN" dirty="0" smtClean="0"/>
              <a:t>=</a:t>
            </a:r>
            <a:r>
              <a:rPr lang="zh-CN" altLang="en-US" dirty="0" smtClean="0"/>
              <a:t>𝝀⋅𝒙</a:t>
            </a:r>
            <a:r>
              <a:rPr lang="en-US" altLang="zh-CN" dirty="0"/>
              <a:t>. </a:t>
            </a:r>
            <a:r>
              <a:rPr lang="en-US" altLang="zh-CN" b="1" dirty="0"/>
              <a:t>So</a:t>
            </a:r>
            <a:r>
              <a:rPr lang="en-US" altLang="zh-CN" b="1" dirty="0" smtClean="0"/>
              <a:t>: </a:t>
            </a:r>
            <a:r>
              <a:rPr lang="zh-CN" altLang="en-US" dirty="0" smtClean="0"/>
              <a:t>𝝀</a:t>
            </a:r>
            <a:r>
              <a:rPr lang="en-US" altLang="zh-CN" dirty="0" smtClean="0"/>
              <a:t>=</a:t>
            </a:r>
            <a:r>
              <a:rPr lang="zh-CN" altLang="en-US" dirty="0" smtClean="0"/>
              <a:t>𝒅 </a:t>
            </a:r>
            <a:endParaRPr lang="zh-CN" altLang="en-US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We found </a:t>
            </a:r>
            <a:r>
              <a:rPr lang="en-US" altLang="zh-CN" b="1" dirty="0" err="1">
                <a:solidFill>
                  <a:srgbClr val="0000FF"/>
                </a:solidFill>
              </a:rPr>
              <a:t>eigenpair</a:t>
            </a:r>
            <a:r>
              <a:rPr lang="en-US" altLang="zh-CN" b="1" dirty="0">
                <a:solidFill>
                  <a:srgbClr val="0000FF"/>
                </a:solidFill>
              </a:rPr>
              <a:t> of </a:t>
            </a:r>
            <a:r>
              <a:rPr lang="zh-CN" altLang="en-US" dirty="0" smtClean="0">
                <a:solidFill>
                  <a:srgbClr val="0000FF"/>
                </a:solidFill>
              </a:rPr>
              <a:t>𝑮</a:t>
            </a:r>
            <a:r>
              <a:rPr lang="en-US" altLang="zh-CN" b="1" dirty="0" smtClean="0">
                <a:solidFill>
                  <a:srgbClr val="0000FF"/>
                </a:solidFill>
              </a:rPr>
              <a:t>: </a:t>
            </a:r>
            <a:r>
              <a:rPr lang="zh-CN" altLang="en-US" dirty="0" smtClean="0">
                <a:solidFill>
                  <a:srgbClr val="0000FF"/>
                </a:solidFill>
              </a:rPr>
              <a:t>𝒙 </a:t>
            </a:r>
            <a:r>
              <a:rPr lang="en-US" altLang="zh-CN" dirty="0">
                <a:solidFill>
                  <a:srgbClr val="0000FF"/>
                </a:solidFill>
              </a:rPr>
              <a:t>= (</a:t>
            </a:r>
            <a:r>
              <a:rPr lang="zh-CN" altLang="en-US" dirty="0" smtClean="0">
                <a:solidFill>
                  <a:srgbClr val="0000FF"/>
                </a:solidFill>
              </a:rPr>
              <a:t>𝟏</a:t>
            </a:r>
            <a:r>
              <a:rPr lang="en-US" altLang="zh-CN" dirty="0" smtClean="0">
                <a:solidFill>
                  <a:srgbClr val="0000FF"/>
                </a:solidFill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</a:rPr>
              <a:t>𝟏</a:t>
            </a:r>
            <a:r>
              <a:rPr lang="en-US" altLang="zh-CN" dirty="0" smtClean="0">
                <a:solidFill>
                  <a:srgbClr val="0000FF"/>
                </a:solidFill>
              </a:rPr>
              <a:t>,…,</a:t>
            </a:r>
            <a:r>
              <a:rPr lang="zh-CN" altLang="en-US" dirty="0" smtClean="0">
                <a:solidFill>
                  <a:srgbClr val="0000FF"/>
                </a:solidFill>
              </a:rPr>
              <a:t>𝟏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dirty="0" smtClean="0">
                <a:solidFill>
                  <a:srgbClr val="0000FF"/>
                </a:solidFill>
              </a:rPr>
              <a:t>𝝀</a:t>
            </a:r>
            <a:r>
              <a:rPr lang="en-US" altLang="zh-CN" dirty="0" smtClean="0">
                <a:solidFill>
                  <a:srgbClr val="0000FF"/>
                </a:solidFill>
              </a:rPr>
              <a:t>=</a:t>
            </a:r>
            <a:r>
              <a:rPr lang="zh-CN" altLang="en-US" dirty="0" smtClean="0">
                <a:solidFill>
                  <a:srgbClr val="0000FF"/>
                </a:solidFill>
              </a:rPr>
              <a:t>𝒅</a:t>
            </a:r>
            <a:endParaRPr lang="zh-CN" altLang="en-US" dirty="0">
              <a:solidFill>
                <a:srgbClr val="0000FF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2121" y="5088470"/>
            <a:ext cx="4401862" cy="1288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l="59381" t="26989" r="-3158" b="8203"/>
          <a:stretch/>
        </p:blipFill>
        <p:spPr>
          <a:xfrm>
            <a:off x="3743953" y="5576612"/>
            <a:ext cx="2773680" cy="8915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1371" y="5655072"/>
            <a:ext cx="327334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600" i="1" dirty="0" err="1">
                <a:latin typeface="Adobe Arabic" pitchFamily="18" charset="-78"/>
                <a:cs typeface="Adobe Arabic" pitchFamily="18" charset="-78"/>
              </a:rPr>
              <a:t>x</a:t>
            </a:r>
            <a:r>
              <a:rPr lang="en-US" altLang="zh-CN" sz="1517" b="1" i="1" baseline="-25000" dirty="0" err="1">
                <a:latin typeface="Adobe Arabic" pitchFamily="18" charset="-78"/>
                <a:cs typeface="Adobe Arabic" pitchFamily="18" charset="-78"/>
              </a:rPr>
              <a:t>j</a:t>
            </a:r>
            <a:endParaRPr lang="en-US" sz="1517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8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 is the Largest </a:t>
            </a:r>
            <a:r>
              <a:rPr lang="en-US" altLang="zh-CN" dirty="0"/>
              <a:t>E</a:t>
            </a:r>
            <a:r>
              <a:rPr lang="en-US" altLang="zh-CN" dirty="0" smtClean="0"/>
              <a:t>igenvalue of A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692011"/>
            <a:ext cx="8635491" cy="482560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G </a:t>
            </a:r>
            <a:r>
              <a:rPr lang="en-US" altLang="zh-CN" dirty="0"/>
              <a:t>is </a:t>
            </a:r>
            <a:r>
              <a:rPr lang="en-US" altLang="zh-CN" b="1" dirty="0"/>
              <a:t>d</a:t>
            </a:r>
            <a:r>
              <a:rPr lang="en-US" altLang="zh-CN" dirty="0"/>
              <a:t>-regular connected, </a:t>
            </a:r>
            <a:r>
              <a:rPr lang="en-US" altLang="zh-CN" b="1" dirty="0"/>
              <a:t>A </a:t>
            </a:r>
            <a:r>
              <a:rPr lang="en-US" altLang="zh-CN" dirty="0"/>
              <a:t>is its adjacency matrix </a:t>
            </a:r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Claim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b="1" dirty="0" smtClean="0"/>
              <a:t>d </a:t>
            </a:r>
            <a:r>
              <a:rPr lang="en-US" altLang="zh-CN" dirty="0"/>
              <a:t>is largest eigenvalue of </a:t>
            </a:r>
            <a:r>
              <a:rPr lang="en-US" altLang="zh-CN" b="1" dirty="0"/>
              <a:t>A, </a:t>
            </a:r>
            <a:endParaRPr lang="en-US" altLang="zh-CN" dirty="0"/>
          </a:p>
          <a:p>
            <a:pPr lvl="1"/>
            <a:r>
              <a:rPr lang="en-US" altLang="zh-CN" b="1" dirty="0"/>
              <a:t>d </a:t>
            </a:r>
            <a:r>
              <a:rPr lang="en-US" altLang="zh-CN" dirty="0"/>
              <a:t>has multiplicity of </a:t>
            </a:r>
            <a:r>
              <a:rPr lang="en-US" altLang="zh-CN" b="1" dirty="0"/>
              <a:t>1 </a:t>
            </a:r>
            <a:r>
              <a:rPr lang="en-US" altLang="zh-CN" dirty="0"/>
              <a:t>(there is only </a:t>
            </a:r>
            <a:r>
              <a:rPr lang="en-US" altLang="zh-CN" b="1" dirty="0"/>
              <a:t>1 </a:t>
            </a:r>
            <a:r>
              <a:rPr lang="en-US" altLang="zh-CN" dirty="0"/>
              <a:t>eigenvector associated with eigenvalue </a:t>
            </a:r>
            <a:r>
              <a:rPr lang="en-US" altLang="zh-CN" b="1" dirty="0"/>
              <a:t>d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Proof</a:t>
            </a:r>
            <a:r>
              <a:rPr lang="en-US" altLang="zh-CN" b="1" dirty="0">
                <a:solidFill>
                  <a:srgbClr val="0000FF"/>
                </a:solidFill>
              </a:rPr>
              <a:t>: Why no eigenvalue </a:t>
            </a:r>
            <a:r>
              <a:rPr lang="zh-CN" altLang="en-US" dirty="0" smtClean="0">
                <a:solidFill>
                  <a:srgbClr val="0000FF"/>
                </a:solidFill>
              </a:rPr>
              <a:t>𝒅</a:t>
            </a:r>
            <a:r>
              <a:rPr lang="en-US" altLang="zh-CN" dirty="0" smtClean="0">
                <a:solidFill>
                  <a:srgbClr val="0000FF"/>
                </a:solidFill>
              </a:rPr>
              <a:t>’ &gt; </a:t>
            </a:r>
            <a:r>
              <a:rPr lang="zh-CN" altLang="en-US" dirty="0" smtClean="0">
                <a:solidFill>
                  <a:srgbClr val="0000FF"/>
                </a:solidFill>
              </a:rPr>
              <a:t>𝒅</a:t>
            </a:r>
            <a:r>
              <a:rPr lang="en-US" altLang="zh-CN" b="1" dirty="0" smtClean="0">
                <a:solidFill>
                  <a:srgbClr val="0000FF"/>
                </a:solidFill>
              </a:rPr>
              <a:t>? </a:t>
            </a:r>
          </a:p>
          <a:p>
            <a:pPr lvl="1"/>
            <a:r>
              <a:rPr lang="en-US" altLang="zh-CN" dirty="0" smtClean="0"/>
              <a:t>To </a:t>
            </a:r>
            <a:r>
              <a:rPr lang="en-US" altLang="zh-CN" dirty="0"/>
              <a:t>obtain </a:t>
            </a:r>
            <a:r>
              <a:rPr lang="en-US" altLang="zh-CN" b="1" dirty="0"/>
              <a:t>d </a:t>
            </a:r>
            <a:r>
              <a:rPr lang="en-US" altLang="zh-CN" dirty="0"/>
              <a:t>we needed </a:t>
            </a:r>
            <a:r>
              <a:rPr lang="zh-CN" altLang="en-US" dirty="0" smtClean="0"/>
              <a:t>𝒙</a:t>
            </a:r>
            <a:r>
              <a:rPr lang="zh-CN" altLang="en-US" baseline="-25000" dirty="0" smtClean="0"/>
              <a:t>𝒊</a:t>
            </a:r>
            <a:r>
              <a:rPr lang="en-US" altLang="zh-CN" dirty="0"/>
              <a:t>=</a:t>
            </a:r>
            <a:r>
              <a:rPr lang="zh-CN" altLang="en-US" dirty="0" smtClean="0"/>
              <a:t>𝒙</a:t>
            </a:r>
            <a:r>
              <a:rPr lang="zh-CN" altLang="en-US" baseline="-25000" dirty="0" smtClean="0"/>
              <a:t>𝒋 </a:t>
            </a:r>
            <a:r>
              <a:rPr lang="en-US" altLang="zh-CN" dirty="0" smtClean="0"/>
              <a:t>for </a:t>
            </a:r>
            <a:r>
              <a:rPr lang="en-US" altLang="zh-CN" dirty="0"/>
              <a:t>every </a:t>
            </a:r>
            <a:r>
              <a:rPr lang="zh-CN" altLang="en-US" dirty="0" smtClean="0"/>
              <a:t>𝑖</a:t>
            </a:r>
            <a:r>
              <a:rPr lang="en-US" altLang="zh-CN" dirty="0"/>
              <a:t>,</a:t>
            </a:r>
            <a:r>
              <a:rPr lang="zh-CN" altLang="en-US" dirty="0" smtClean="0"/>
              <a:t>𝑗</a:t>
            </a:r>
            <a:endParaRPr lang="zh-CN" altLang="en-US" dirty="0"/>
          </a:p>
          <a:p>
            <a:pPr lvl="1"/>
            <a:r>
              <a:rPr lang="en-US" altLang="zh-CN" dirty="0"/>
              <a:t>This means </a:t>
            </a:r>
            <a:r>
              <a:rPr lang="zh-CN" altLang="en-US" dirty="0" smtClean="0"/>
              <a:t>𝒙</a:t>
            </a:r>
            <a:r>
              <a:rPr lang="en-US" altLang="zh-CN" dirty="0" smtClean="0"/>
              <a:t>=</a:t>
            </a:r>
            <a:r>
              <a:rPr lang="zh-CN" altLang="en-US" dirty="0" smtClean="0"/>
              <a:t>𝑐⋅</a:t>
            </a:r>
            <a:r>
              <a:rPr lang="en-US" altLang="zh-CN" dirty="0"/>
              <a:t>(1,1,…,1) for some const. </a:t>
            </a:r>
            <a:r>
              <a:rPr lang="zh-CN" altLang="en-US" dirty="0" smtClean="0"/>
              <a:t>𝑐</a:t>
            </a:r>
            <a:endParaRPr lang="zh-CN" altLang="en-US" dirty="0"/>
          </a:p>
          <a:p>
            <a:pPr lvl="1"/>
            <a:r>
              <a:rPr lang="en-US" altLang="zh-CN" b="1" dirty="0"/>
              <a:t>Define: </a:t>
            </a:r>
            <a:r>
              <a:rPr lang="zh-CN" altLang="en-US" dirty="0" smtClean="0"/>
              <a:t>𝑺 </a:t>
            </a:r>
            <a:r>
              <a:rPr lang="en-US" altLang="zh-CN" dirty="0"/>
              <a:t>= nodes </a:t>
            </a:r>
            <a:r>
              <a:rPr lang="zh-CN" altLang="en-US" dirty="0" smtClean="0"/>
              <a:t>𝒊 </a:t>
            </a:r>
            <a:r>
              <a:rPr lang="en-US" altLang="zh-CN" dirty="0"/>
              <a:t>with maximum possible value of </a:t>
            </a:r>
            <a:r>
              <a:rPr lang="zh-CN" altLang="en-US" dirty="0" smtClean="0"/>
              <a:t>𝒙</a:t>
            </a:r>
            <a:r>
              <a:rPr lang="zh-CN" altLang="en-US" baseline="-25000" dirty="0" smtClean="0"/>
              <a:t>𝒊</a:t>
            </a:r>
            <a:r>
              <a:rPr lang="zh-CN" altLang="en-US" dirty="0" smtClean="0"/>
              <a:t> </a:t>
            </a:r>
            <a:r>
              <a:rPr lang="en-US" altLang="zh-CN" dirty="0" smtClean="0"/>
              <a:t>	</a:t>
            </a:r>
            <a:endParaRPr lang="zh-CN" altLang="en-US" dirty="0"/>
          </a:p>
          <a:p>
            <a:pPr lvl="1"/>
            <a:r>
              <a:rPr lang="en-US" altLang="zh-CN" dirty="0"/>
              <a:t>Then consider some vector </a:t>
            </a:r>
            <a:r>
              <a:rPr lang="zh-CN" altLang="en-US" dirty="0" smtClean="0"/>
              <a:t>𝒚 </a:t>
            </a:r>
            <a:r>
              <a:rPr lang="en-US" altLang="zh-CN" dirty="0"/>
              <a:t>which is not a multiple of vector (</a:t>
            </a:r>
            <a:r>
              <a:rPr lang="zh-CN" altLang="en-US" dirty="0" smtClean="0"/>
              <a:t>𝟏</a:t>
            </a:r>
            <a:r>
              <a:rPr lang="en-US" altLang="zh-CN" dirty="0" smtClean="0"/>
              <a:t>,…,</a:t>
            </a:r>
            <a:r>
              <a:rPr lang="zh-CN" altLang="en-US" dirty="0" smtClean="0"/>
              <a:t>𝟏</a:t>
            </a:r>
            <a:r>
              <a:rPr lang="en-US" altLang="zh-CN" dirty="0" smtClean="0"/>
              <a:t>). </a:t>
            </a:r>
            <a:r>
              <a:rPr lang="en-US" altLang="zh-CN" dirty="0"/>
              <a:t>So not all nodes </a:t>
            </a:r>
            <a:r>
              <a:rPr lang="zh-CN" altLang="en-US" dirty="0" smtClean="0"/>
              <a:t>𝒊 </a:t>
            </a:r>
            <a:r>
              <a:rPr lang="en-US" altLang="zh-CN" dirty="0"/>
              <a:t>(with labels </a:t>
            </a:r>
            <a:r>
              <a:rPr lang="zh-CN" altLang="en-US" dirty="0" smtClean="0"/>
              <a:t>𝒚</a:t>
            </a:r>
            <a:r>
              <a:rPr lang="zh-CN" altLang="en-US" baseline="-25000" dirty="0" smtClean="0"/>
              <a:t>𝒊</a:t>
            </a:r>
            <a:r>
              <a:rPr lang="zh-CN" altLang="en-US" dirty="0" smtClean="0"/>
              <a:t> </a:t>
            </a:r>
            <a:r>
              <a:rPr lang="en-US" altLang="zh-CN" dirty="0"/>
              <a:t>) are in </a:t>
            </a:r>
            <a:r>
              <a:rPr lang="zh-CN" altLang="en-US" dirty="0" smtClean="0"/>
              <a:t>𝑺</a:t>
            </a:r>
            <a:endParaRPr lang="zh-CN" altLang="en-US" dirty="0"/>
          </a:p>
          <a:p>
            <a:pPr lvl="1"/>
            <a:r>
              <a:rPr lang="en-US" altLang="zh-CN" dirty="0"/>
              <a:t>Consider some node </a:t>
            </a:r>
            <a:r>
              <a:rPr lang="zh-CN" altLang="en-US" dirty="0" smtClean="0"/>
              <a:t>𝒋</a:t>
            </a:r>
            <a:r>
              <a:rPr lang="en-US" altLang="zh-CN" dirty="0" smtClean="0"/>
              <a:t>∈</a:t>
            </a:r>
            <a:r>
              <a:rPr lang="zh-CN" altLang="en-US" dirty="0" smtClean="0"/>
              <a:t>𝑺 </a:t>
            </a:r>
            <a:r>
              <a:rPr lang="en-US" altLang="zh-CN" dirty="0"/>
              <a:t>and a neighbor </a:t>
            </a:r>
            <a:r>
              <a:rPr lang="zh-CN" altLang="en-US" dirty="0" smtClean="0"/>
              <a:t>𝒊∉𝑺 </a:t>
            </a:r>
            <a:r>
              <a:rPr lang="en-US" altLang="zh-CN" dirty="0"/>
              <a:t>then node </a:t>
            </a:r>
            <a:r>
              <a:rPr lang="zh-CN" altLang="en-US" dirty="0" smtClean="0"/>
              <a:t>𝒋 </a:t>
            </a:r>
            <a:r>
              <a:rPr lang="en-US" altLang="zh-CN" dirty="0" smtClean="0"/>
              <a:t>gets </a:t>
            </a:r>
            <a:r>
              <a:rPr lang="en-US" altLang="zh-CN" dirty="0"/>
              <a:t>a value strictly less than </a:t>
            </a:r>
            <a:r>
              <a:rPr lang="zh-CN" altLang="en-US" dirty="0" smtClean="0"/>
              <a:t>𝒅</a:t>
            </a:r>
            <a:endParaRPr lang="en-US" altLang="zh-CN" dirty="0"/>
          </a:p>
          <a:p>
            <a:pPr lvl="1"/>
            <a:r>
              <a:rPr lang="en-US" altLang="zh-CN" dirty="0"/>
              <a:t>So </a:t>
            </a:r>
            <a:r>
              <a:rPr lang="zh-CN" altLang="en-US" dirty="0" smtClean="0"/>
              <a:t>𝑦 </a:t>
            </a:r>
            <a:r>
              <a:rPr lang="en-US" altLang="zh-CN" dirty="0"/>
              <a:t>is not eigenvector! And so </a:t>
            </a:r>
            <a:r>
              <a:rPr lang="zh-CN" altLang="en-US" dirty="0" smtClean="0"/>
              <a:t>𝒅 </a:t>
            </a:r>
            <a:r>
              <a:rPr lang="en-US" altLang="zh-CN" dirty="0"/>
              <a:t>is the largest eigenvalue!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157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09806"/>
            <a:ext cx="9224963" cy="1436027"/>
          </a:xfrm>
        </p:spPr>
        <p:txBody>
          <a:bodyPr/>
          <a:lstStyle/>
          <a:p>
            <a:r>
              <a:rPr lang="en-US" altLang="zh-CN" dirty="0" smtClean="0"/>
              <a:t>Example: Graph on 2 Components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What if G is not connected?</a:t>
                </a:r>
              </a:p>
              <a:p>
                <a:pPr lvl="1"/>
                <a:r>
                  <a:rPr lang="en-US" altLang="zh-CN" dirty="0" smtClean="0"/>
                  <a:t>G has 2 components, each d-regular</a:t>
                </a:r>
              </a:p>
              <a:p>
                <a:r>
                  <a:rPr lang="en-US" altLang="zh-CN" b="1" dirty="0" smtClean="0">
                    <a:solidFill>
                      <a:srgbClr val="0000FF"/>
                    </a:solidFill>
                  </a:rPr>
                  <a:t>What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are some eigenvectors? </a:t>
                </a:r>
                <a:endParaRPr lang="en-US" altLang="zh-CN" b="1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lang="zh-CN" altLang="en-US" dirty="0" smtClean="0"/>
                  <a:t>𝒙</a:t>
                </a:r>
                <a:r>
                  <a:rPr lang="en-US" altLang="zh-CN" dirty="0" smtClean="0"/>
                  <a:t>= </a:t>
                </a:r>
                <a:r>
                  <a:rPr lang="en-US" altLang="zh-CN" dirty="0"/>
                  <a:t>Put all </a:t>
                </a:r>
                <a:r>
                  <a:rPr lang="zh-CN" altLang="en-US" dirty="0" smtClean="0"/>
                  <a:t>𝟏</a:t>
                </a:r>
                <a:r>
                  <a:rPr lang="en-US" altLang="zh-CN" dirty="0" smtClean="0"/>
                  <a:t>s </a:t>
                </a:r>
                <a:r>
                  <a:rPr lang="en-US" altLang="zh-CN" dirty="0"/>
                  <a:t>on </a:t>
                </a:r>
                <a:r>
                  <a:rPr lang="zh-CN" altLang="en-US" dirty="0" smtClean="0"/>
                  <a:t>𝑨 </a:t>
                </a:r>
                <a:r>
                  <a:rPr lang="en-US" altLang="zh-CN" dirty="0"/>
                  <a:t>and </a:t>
                </a:r>
                <a:r>
                  <a:rPr lang="zh-CN" altLang="en-US" dirty="0" smtClean="0"/>
                  <a:t>𝟎</a:t>
                </a:r>
                <a:r>
                  <a:rPr lang="en-US" altLang="zh-CN" dirty="0" smtClean="0"/>
                  <a:t>s </a:t>
                </a:r>
                <a:r>
                  <a:rPr lang="en-US" altLang="zh-CN" dirty="0"/>
                  <a:t>on </a:t>
                </a:r>
                <a:r>
                  <a:rPr lang="zh-CN" altLang="en-US" dirty="0" smtClean="0"/>
                  <a:t>𝑩 </a:t>
                </a:r>
                <a:r>
                  <a:rPr lang="en-US" altLang="zh-CN" dirty="0"/>
                  <a:t>or vice versa 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And so in both cases the corresponding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b="0" dirty="0" smtClean="0"/>
              </a:p>
              <a:p>
                <a:r>
                  <a:rPr lang="en-US" altLang="zh-CN" dirty="0" smtClean="0"/>
                  <a:t>A bit of intuition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85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7931" y="3754828"/>
            <a:ext cx="5745986" cy="722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7931" y="5492401"/>
            <a:ext cx="6005437" cy="122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Intuition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692011"/>
            <a:ext cx="8971921" cy="487233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More Intuitions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If </a:t>
            </a:r>
            <a:r>
              <a:rPr lang="en-US" altLang="zh-CN" dirty="0"/>
              <a:t>the graph is connected (right example) then we already know that </a:t>
            </a:r>
            <a:r>
              <a:rPr lang="zh-CN" altLang="en-US" dirty="0" smtClean="0"/>
              <a:t>𝒙</a:t>
            </a:r>
            <a:r>
              <a:rPr lang="zh-CN" altLang="en-US" sz="1625" dirty="0"/>
              <a:t>𝒏</a:t>
            </a:r>
            <a:r>
              <a:rPr lang="en-US" altLang="zh-CN" dirty="0" smtClean="0"/>
              <a:t>=(</a:t>
            </a:r>
            <a:r>
              <a:rPr lang="zh-CN" altLang="en-US" dirty="0" smtClean="0"/>
              <a:t>𝟏</a:t>
            </a:r>
            <a:r>
              <a:rPr lang="en-US" altLang="zh-CN" dirty="0"/>
              <a:t>,…</a:t>
            </a:r>
            <a:r>
              <a:rPr lang="zh-CN" altLang="en-US" dirty="0" smtClean="0"/>
              <a:t>𝟏</a:t>
            </a:r>
            <a:r>
              <a:rPr lang="en-US" altLang="zh-CN" dirty="0" smtClean="0"/>
              <a:t>) </a:t>
            </a:r>
            <a:r>
              <a:rPr lang="en-US" altLang="zh-CN" dirty="0"/>
              <a:t>is an eigenvector </a:t>
            </a:r>
          </a:p>
          <a:p>
            <a:pPr lvl="1"/>
            <a:r>
              <a:rPr lang="en-US" altLang="zh-CN" dirty="0" smtClean="0"/>
              <a:t>Since </a:t>
            </a:r>
            <a:r>
              <a:rPr lang="en-US" altLang="zh-CN" dirty="0"/>
              <a:t>eigenvectors are orthogonal then the components of </a:t>
            </a:r>
            <a:r>
              <a:rPr lang="zh-CN" altLang="en-US" dirty="0" smtClean="0"/>
              <a:t>𝒙</a:t>
            </a:r>
            <a:r>
              <a:rPr lang="zh-CN" altLang="en-US" sz="1462" baseline="-25000" dirty="0"/>
              <a:t>𝒏−𝟏</a:t>
            </a:r>
            <a:r>
              <a:rPr lang="zh-CN" altLang="en-US" sz="1462" dirty="0"/>
              <a:t> </a:t>
            </a:r>
            <a:r>
              <a:rPr lang="en-US" altLang="zh-CN" dirty="0"/>
              <a:t>sum to </a:t>
            </a:r>
            <a:r>
              <a:rPr lang="en-US" altLang="zh-CN" b="1" dirty="0"/>
              <a:t>0</a:t>
            </a:r>
            <a:r>
              <a:rPr lang="en-US" altLang="zh-CN" dirty="0"/>
              <a:t>. </a:t>
            </a:r>
            <a:endParaRPr lang="zh-CN" altLang="en-US" dirty="0"/>
          </a:p>
          <a:p>
            <a:r>
              <a:rPr lang="en-US" altLang="zh-CN" dirty="0" smtClean="0"/>
              <a:t>So </a:t>
            </a:r>
            <a:r>
              <a:rPr lang="en-US" altLang="zh-CN" dirty="0"/>
              <a:t>we can look at the eigenvector of the 2</a:t>
            </a:r>
            <a:r>
              <a:rPr lang="en-US" altLang="zh-CN" sz="1462" dirty="0"/>
              <a:t>nd </a:t>
            </a:r>
            <a:r>
              <a:rPr lang="en-US" altLang="zh-CN" dirty="0"/>
              <a:t>largest eigenvalue and declare nodes with positive label in </a:t>
            </a:r>
            <a:r>
              <a:rPr lang="en-US" altLang="zh-CN" b="1" dirty="0"/>
              <a:t>A </a:t>
            </a:r>
            <a:r>
              <a:rPr lang="en-US" altLang="zh-CN" dirty="0"/>
              <a:t>and negative label in </a:t>
            </a:r>
            <a:r>
              <a:rPr lang="en-US" altLang="zh-CN" b="1" dirty="0"/>
              <a:t>B. </a:t>
            </a:r>
            <a:r>
              <a:rPr lang="en-US" altLang="zh-CN" b="1" dirty="0" smtClean="0">
                <a:solidFill>
                  <a:srgbClr val="0000FF"/>
                </a:solidFill>
              </a:rPr>
              <a:t>But </a:t>
            </a:r>
            <a:r>
              <a:rPr lang="en-US" altLang="zh-CN" b="1" dirty="0">
                <a:solidFill>
                  <a:srgbClr val="0000FF"/>
                </a:solidFill>
              </a:rPr>
              <a:t>there is still lots to sort out. 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0537" y="2093568"/>
            <a:ext cx="6005437" cy="12290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5282" y="5699738"/>
            <a:ext cx="4747033" cy="32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</p:spTree>
    <p:extLst>
      <p:ext uri="{BB962C8B-B14F-4D97-AF65-F5344CB8AC3E}">
        <p14:creationId xmlns:p14="http://schemas.microsoft.com/office/powerpoint/2010/main" val="6797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 Representation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715896"/>
            <a:ext cx="8718994" cy="4758056"/>
          </a:xfrm>
        </p:spPr>
        <p:txBody>
          <a:bodyPr>
            <a:normAutofit/>
          </a:bodyPr>
          <a:lstStyle/>
          <a:p>
            <a:r>
              <a:rPr lang="pt-BR" altLang="zh-CN" b="1" dirty="0" smtClean="0">
                <a:solidFill>
                  <a:srgbClr val="0000FF"/>
                </a:solidFill>
              </a:rPr>
              <a:t>Adjacency </a:t>
            </a:r>
            <a:r>
              <a:rPr lang="pt-BR" altLang="zh-CN" b="1" dirty="0">
                <a:solidFill>
                  <a:srgbClr val="0000FF"/>
                </a:solidFill>
              </a:rPr>
              <a:t>matrix (</a:t>
            </a:r>
            <a:r>
              <a:rPr lang="pt-BR" altLang="zh-CN" b="1" i="1" dirty="0">
                <a:solidFill>
                  <a:srgbClr val="0000FF"/>
                </a:solidFill>
              </a:rPr>
              <a:t>A</a:t>
            </a:r>
            <a:r>
              <a:rPr lang="pt-BR" altLang="zh-CN" b="1" dirty="0">
                <a:solidFill>
                  <a:srgbClr val="0000FF"/>
                </a:solidFill>
              </a:rPr>
              <a:t>): </a:t>
            </a:r>
            <a:endParaRPr lang="pt-BR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pt-BR" altLang="zh-CN" b="1" i="1" dirty="0" smtClean="0"/>
              <a:t>n</a:t>
            </a:r>
            <a:r>
              <a:rPr lang="pt-BR" altLang="zh-CN" dirty="0" smtClean="0"/>
              <a:t>*</a:t>
            </a:r>
            <a:r>
              <a:rPr lang="pt-BR" altLang="zh-CN" b="1" i="1" dirty="0" smtClean="0"/>
              <a:t>n </a:t>
            </a:r>
            <a:r>
              <a:rPr lang="pt-BR" altLang="zh-CN" dirty="0"/>
              <a:t>matrix </a:t>
            </a:r>
          </a:p>
          <a:p>
            <a:pPr lvl="1"/>
            <a:r>
              <a:rPr lang="en-US" altLang="zh-CN" b="1" i="1" dirty="0"/>
              <a:t>A=[</a:t>
            </a:r>
            <a:r>
              <a:rPr lang="en-US" altLang="zh-CN" b="1" i="1" dirty="0" err="1"/>
              <a:t>a</a:t>
            </a:r>
            <a:r>
              <a:rPr lang="en-US" altLang="zh-CN" b="1" i="1" baseline="-25000" dirty="0" err="1"/>
              <a:t>ij</a:t>
            </a:r>
            <a:r>
              <a:rPr lang="en-US" altLang="zh-CN" b="1" i="1" dirty="0"/>
              <a:t>], </a:t>
            </a:r>
            <a:r>
              <a:rPr lang="en-US" altLang="zh-CN" b="1" i="1" dirty="0" err="1"/>
              <a:t>a</a:t>
            </a:r>
            <a:r>
              <a:rPr lang="en-US" altLang="zh-CN" b="1" i="1" baseline="-25000" dirty="0" err="1"/>
              <a:t>ij</a:t>
            </a:r>
            <a:r>
              <a:rPr lang="en-US" altLang="zh-CN" b="1" i="1" dirty="0"/>
              <a:t>=1 </a:t>
            </a:r>
            <a:r>
              <a:rPr lang="en-US" altLang="zh-CN" dirty="0"/>
              <a:t>if edge between node </a:t>
            </a:r>
            <a:r>
              <a:rPr lang="en-US" altLang="zh-CN" b="1" i="1" dirty="0" err="1"/>
              <a:t>i</a:t>
            </a:r>
            <a:r>
              <a:rPr lang="en-US" altLang="zh-CN" b="1" i="1" dirty="0"/>
              <a:t> </a:t>
            </a:r>
            <a:r>
              <a:rPr lang="en-US" altLang="zh-CN" dirty="0"/>
              <a:t>and </a:t>
            </a:r>
            <a:r>
              <a:rPr lang="en-US" altLang="zh-CN" b="1" i="1" dirty="0"/>
              <a:t>j 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>
              <a:solidFill>
                <a:srgbClr val="0000FF"/>
              </a:solidFill>
            </a:endParaRPr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Important </a:t>
            </a:r>
            <a:r>
              <a:rPr lang="en-US" altLang="zh-CN" b="1" dirty="0">
                <a:solidFill>
                  <a:srgbClr val="0000FF"/>
                </a:solidFill>
              </a:rPr>
              <a:t>properties: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Symmetric </a:t>
            </a:r>
            <a:r>
              <a:rPr lang="en-US" altLang="zh-CN" dirty="0"/>
              <a:t>matrix </a:t>
            </a:r>
          </a:p>
          <a:p>
            <a:pPr lvl="1"/>
            <a:r>
              <a:rPr lang="en-US" altLang="zh-CN" dirty="0"/>
              <a:t>Eigenvectors are real and orthogonal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9828" y="3192080"/>
            <a:ext cx="4418813" cy="1617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7250" y="3003171"/>
            <a:ext cx="3289102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 Representation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CN" b="1" dirty="0" smtClean="0">
                <a:solidFill>
                  <a:srgbClr val="0000FF"/>
                </a:solidFill>
              </a:rPr>
              <a:t>Degree </a:t>
            </a:r>
            <a:r>
              <a:rPr lang="pt-BR" altLang="zh-CN" b="1" dirty="0">
                <a:solidFill>
                  <a:srgbClr val="0000FF"/>
                </a:solidFill>
              </a:rPr>
              <a:t>matrix (D): </a:t>
            </a:r>
            <a:endParaRPr lang="pt-BR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pt-BR" altLang="zh-CN" b="1" i="1" dirty="0" smtClean="0"/>
              <a:t>n</a:t>
            </a:r>
            <a:r>
              <a:rPr lang="pt-BR" altLang="zh-CN" dirty="0" smtClean="0"/>
              <a:t>*</a:t>
            </a:r>
            <a:r>
              <a:rPr lang="pt-BR" altLang="zh-CN" b="1" i="1" dirty="0" smtClean="0"/>
              <a:t>n </a:t>
            </a:r>
            <a:r>
              <a:rPr lang="pt-BR" altLang="zh-CN" dirty="0"/>
              <a:t>diagonal matrix </a:t>
            </a:r>
          </a:p>
          <a:p>
            <a:pPr lvl="1"/>
            <a:r>
              <a:rPr lang="en-US" altLang="zh-CN" b="1" i="1" dirty="0"/>
              <a:t>D=[d</a:t>
            </a:r>
            <a:r>
              <a:rPr lang="en-US" altLang="zh-CN" b="1" i="1" baseline="-25000" dirty="0"/>
              <a:t>ii</a:t>
            </a:r>
            <a:r>
              <a:rPr lang="en-US" altLang="zh-CN" b="1" i="1" dirty="0"/>
              <a:t>], d</a:t>
            </a:r>
            <a:r>
              <a:rPr lang="en-US" altLang="zh-CN" b="1" i="1" baseline="-25000" dirty="0"/>
              <a:t>ii</a:t>
            </a:r>
            <a:r>
              <a:rPr lang="en-US" altLang="zh-CN" b="1" i="1" dirty="0"/>
              <a:t> = </a:t>
            </a:r>
            <a:r>
              <a:rPr lang="en-US" altLang="zh-CN" dirty="0"/>
              <a:t>degree of node </a:t>
            </a:r>
            <a:r>
              <a:rPr lang="en-US" altLang="zh-CN" b="1" i="1" dirty="0" err="1"/>
              <a:t>i</a:t>
            </a:r>
            <a:r>
              <a:rPr lang="en-US" altLang="zh-CN" b="1" i="1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038" y="3244187"/>
            <a:ext cx="8373666" cy="289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 Representation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altLang="zh-CN" b="1" dirty="0" smtClean="0">
                <a:solidFill>
                  <a:srgbClr val="0000FF"/>
                </a:solidFill>
              </a:rPr>
              <a:t>Laplacian </a:t>
            </a:r>
            <a:r>
              <a:rPr lang="pt-BR" altLang="zh-CN" b="1" dirty="0">
                <a:solidFill>
                  <a:srgbClr val="0000FF"/>
                </a:solidFill>
              </a:rPr>
              <a:t>matrix (L): </a:t>
            </a:r>
            <a:endParaRPr lang="pt-BR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pt-BR" altLang="zh-CN" b="1" i="1" dirty="0"/>
              <a:t>n</a:t>
            </a:r>
            <a:r>
              <a:rPr lang="pt-BR" altLang="zh-CN" dirty="0" smtClean="0"/>
              <a:t>*</a:t>
            </a:r>
            <a:r>
              <a:rPr lang="pt-BR" altLang="zh-CN" b="1" i="1" dirty="0" smtClean="0"/>
              <a:t>n </a:t>
            </a:r>
            <a:r>
              <a:rPr lang="pt-BR" altLang="zh-CN" dirty="0"/>
              <a:t>symmetric matrix </a:t>
            </a:r>
          </a:p>
          <a:p>
            <a:endParaRPr lang="zh-CN" altLang="en-US" dirty="0"/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What </a:t>
            </a:r>
            <a:r>
              <a:rPr lang="en-US" altLang="zh-CN" b="1" dirty="0">
                <a:solidFill>
                  <a:srgbClr val="0000FF"/>
                </a:solidFill>
              </a:rPr>
              <a:t>is trivial </a:t>
            </a:r>
            <a:r>
              <a:rPr lang="en-US" altLang="zh-CN" b="1" dirty="0" err="1" smtClean="0">
                <a:solidFill>
                  <a:srgbClr val="0000FF"/>
                </a:solidFill>
              </a:rPr>
              <a:t>Eigenpair</a:t>
            </a:r>
            <a:r>
              <a:rPr lang="en-US" altLang="zh-CN" b="1" dirty="0">
                <a:solidFill>
                  <a:srgbClr val="0000FF"/>
                </a:solidFill>
              </a:rPr>
              <a:t>?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𝒙</a:t>
            </a:r>
            <a:r>
              <a:rPr lang="en-US" altLang="zh-CN" dirty="0" smtClean="0"/>
              <a:t>=(</a:t>
            </a:r>
            <a:r>
              <a:rPr lang="zh-CN" altLang="en-US" dirty="0" smtClean="0"/>
              <a:t>𝟏</a:t>
            </a:r>
            <a:r>
              <a:rPr lang="en-US" altLang="zh-CN" dirty="0" smtClean="0"/>
              <a:t>,…,</a:t>
            </a:r>
            <a:r>
              <a:rPr lang="zh-CN" altLang="en-US" dirty="0" smtClean="0"/>
              <a:t>𝟏</a:t>
            </a:r>
            <a:r>
              <a:rPr lang="en-US" altLang="zh-CN" dirty="0" smtClean="0"/>
              <a:t>) </a:t>
            </a:r>
            <a:r>
              <a:rPr lang="en-US" altLang="zh-CN" dirty="0"/>
              <a:t>then </a:t>
            </a:r>
            <a:r>
              <a:rPr lang="zh-CN" altLang="en-US" dirty="0" smtClean="0"/>
              <a:t>𝑳⋅𝒙</a:t>
            </a:r>
            <a:r>
              <a:rPr lang="en-US" altLang="zh-CN" dirty="0" smtClean="0"/>
              <a:t>=</a:t>
            </a:r>
            <a:r>
              <a:rPr lang="zh-CN" altLang="en-US" dirty="0" smtClean="0"/>
              <a:t>𝟎 </a:t>
            </a:r>
            <a:r>
              <a:rPr lang="en-US" altLang="zh-CN" dirty="0"/>
              <a:t>and so </a:t>
            </a:r>
            <a:r>
              <a:rPr lang="zh-CN" altLang="en-US" dirty="0" smtClean="0"/>
              <a:t>𝝀</a:t>
            </a:r>
            <a:r>
              <a:rPr lang="en-US" altLang="zh-CN" dirty="0" smtClean="0"/>
              <a:t>=</a:t>
            </a:r>
            <a:r>
              <a:rPr lang="zh-CN" altLang="en-US" dirty="0" smtClean="0"/>
              <a:t>𝝀</a:t>
            </a:r>
            <a:r>
              <a:rPr lang="zh-CN" altLang="en-US" baseline="-25000" dirty="0" smtClean="0"/>
              <a:t>𝟏</a:t>
            </a:r>
            <a:r>
              <a:rPr lang="en-US" altLang="zh-CN" dirty="0" smtClean="0"/>
              <a:t>=</a:t>
            </a:r>
            <a:r>
              <a:rPr lang="zh-CN" altLang="en-US" dirty="0" smtClean="0"/>
              <a:t>𝟎 </a:t>
            </a:r>
            <a:endParaRPr lang="zh-CN" altLang="en-US" dirty="0"/>
          </a:p>
          <a:p>
            <a:r>
              <a:rPr lang="en-US" altLang="zh-CN" b="1" dirty="0">
                <a:solidFill>
                  <a:srgbClr val="0000FF"/>
                </a:solidFill>
              </a:rPr>
              <a:t>Important properties: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b="1" dirty="0" smtClean="0">
                <a:solidFill>
                  <a:srgbClr val="0000FF"/>
                </a:solidFill>
              </a:rPr>
              <a:t>Eigenvalues</a:t>
            </a:r>
            <a:r>
              <a:rPr lang="en-US" altLang="zh-CN" b="1" dirty="0" smtClean="0"/>
              <a:t> </a:t>
            </a:r>
            <a:r>
              <a:rPr lang="en-US" altLang="zh-CN" dirty="0"/>
              <a:t>are non-negative real numbers </a:t>
            </a:r>
            <a:r>
              <a:rPr lang="en-US" altLang="zh-CN" dirty="0" smtClean="0"/>
              <a:t>	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Eigenvectors</a:t>
            </a:r>
            <a:r>
              <a:rPr lang="en-US" altLang="zh-CN" b="1" dirty="0"/>
              <a:t> </a:t>
            </a:r>
            <a:r>
              <a:rPr lang="en-US" altLang="zh-CN" dirty="0"/>
              <a:t>are real and orthogonal 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2748" y="2704598"/>
            <a:ext cx="3794785" cy="1155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3925" y="2016627"/>
            <a:ext cx="2490634" cy="24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543719"/>
            <a:ext cx="9625464" cy="56978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21422" y="2425392"/>
            <a:ext cx="241925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solidFill>
                  <a:srgbClr val="FF0000"/>
                </a:solidFill>
              </a:rPr>
              <a:t>Acquired by Facebook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845183" y="2910422"/>
            <a:ext cx="16471" cy="234111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Facts about </a:t>
            </a:r>
            <a:r>
              <a:rPr lang="en-US" altLang="zh-CN" dirty="0" err="1" smtClean="0"/>
              <a:t>Laplacian</a:t>
            </a:r>
            <a:r>
              <a:rPr lang="en-US" altLang="zh-CN" dirty="0" smtClean="0"/>
              <a:t> 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2126258"/>
                <a:ext cx="8543925" cy="35354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 smtClean="0"/>
                  <a:t>(</a:t>
                </a:r>
                <a:r>
                  <a:rPr lang="en-US" altLang="zh-CN" b="1" dirty="0"/>
                  <a:t>a) </a:t>
                </a:r>
                <a:r>
                  <a:rPr lang="en-US" altLang="zh-CN" dirty="0"/>
                  <a:t>All eigenvalues are </a:t>
                </a:r>
                <a:r>
                  <a:rPr lang="en-US" altLang="zh-CN" dirty="0" smtClean="0"/>
                  <a:t>≥ 0 </a:t>
                </a:r>
                <a:endParaRPr lang="en-US" altLang="zh-CN" dirty="0"/>
              </a:p>
              <a:p>
                <a:r>
                  <a:rPr lang="en-US" altLang="zh-CN" b="1" dirty="0"/>
                  <a:t>(b</a:t>
                </a:r>
                <a:r>
                  <a:rPr lang="en-US" altLang="zh-CN" b="1" dirty="0" smtClean="0"/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nary>
                  </m:oMath>
                </a14:m>
                <a:r>
                  <a:rPr lang="en-US" altLang="zh-CN" b="1" dirty="0" smtClean="0"/>
                  <a:t> </a:t>
                </a:r>
                <a:r>
                  <a:rPr lang="en-US" altLang="zh-CN" dirty="0" smtClean="0"/>
                  <a:t>for every x</a:t>
                </a:r>
                <a:endParaRPr lang="zh-CN" altLang="en-US" dirty="0"/>
              </a:p>
              <a:p>
                <a:r>
                  <a:rPr lang="en-US" altLang="zh-CN" b="1" dirty="0"/>
                  <a:t>(c)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r>
                  <a:rPr lang="en-US" altLang="zh-CN" dirty="0" smtClean="0"/>
                  <a:t>That </a:t>
                </a:r>
                <a:r>
                  <a:rPr lang="en-US" altLang="zh-CN" dirty="0"/>
                  <a:t>is, </a:t>
                </a:r>
                <a:r>
                  <a:rPr lang="zh-CN" altLang="en-US" dirty="0" smtClean="0"/>
                  <a:t>𝐿 </a:t>
                </a:r>
                <a:r>
                  <a:rPr lang="en-US" altLang="zh-CN" dirty="0"/>
                  <a:t>is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positive semi-definite 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2226469"/>
                <a:ext cx="8543925" cy="3263504"/>
              </a:xfrm>
              <a:blipFill rotWithShape="1">
                <a:blip r:embed="rId2"/>
                <a:stretch>
                  <a:fillRect l="-1285" t="-1679" b="-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95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 Optimization </a:t>
                </a:r>
                <a:r>
                  <a:rPr lang="en-US" altLang="zh-CN" dirty="0"/>
                  <a:t>P</a:t>
                </a:r>
                <a:r>
                  <a:rPr lang="en-US" altLang="zh-CN" dirty="0" smtClean="0"/>
                  <a:t>roblem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039" y="1827209"/>
                <a:ext cx="8543925" cy="3535463"/>
              </a:xfrm>
            </p:spPr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FF"/>
                    </a:solidFill>
                  </a:rPr>
                  <a:t>Fact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: For </a:t>
                </a:r>
                <a:r>
                  <a:rPr lang="en-US" altLang="zh-CN" b="1" dirty="0" smtClean="0">
                    <a:solidFill>
                      <a:srgbClr val="0000FF"/>
                    </a:solidFill>
                  </a:rPr>
                  <a:t>symmetric matrix </a:t>
                </a:r>
                <a:r>
                  <a:rPr lang="en-US" altLang="zh-CN" b="1" i="1" dirty="0" smtClean="0">
                    <a:solidFill>
                      <a:srgbClr val="0000FF"/>
                    </a:solidFill>
                  </a:rPr>
                  <a:t>L</a:t>
                </a:r>
                <a:r>
                  <a:rPr lang="en-US" altLang="zh-CN" b="1" dirty="0" smtClean="0">
                    <a:solidFill>
                      <a:srgbClr val="0000FF"/>
                    </a:solidFill>
                  </a:rPr>
                  <a:t>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lim>
                    </m:limLow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𝐿𝑥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1950424"/>
                <a:ext cx="8543925" cy="3263504"/>
              </a:xfrm>
              <a:blipFill rotWithShape="1">
                <a:blip r:embed="rId3"/>
                <a:stretch>
                  <a:fillRect l="-1285" t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038" y="3386948"/>
            <a:ext cx="7377098" cy="32054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7847" y="5751299"/>
            <a:ext cx="5776033" cy="999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7" name="Rectangle 6"/>
          <p:cNvSpPr/>
          <p:nvPr/>
        </p:nvSpPr>
        <p:spPr>
          <a:xfrm>
            <a:off x="5130561" y="5190586"/>
            <a:ext cx="2775549" cy="64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</p:spTree>
    <p:extLst>
      <p:ext uri="{BB962C8B-B14F-4D97-AF65-F5344CB8AC3E}">
        <p14:creationId xmlns:p14="http://schemas.microsoft.com/office/powerpoint/2010/main" val="398570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 </a:t>
                </a:r>
                <a:r>
                  <a:rPr lang="en-US" altLang="zh-CN" dirty="0" smtClean="0"/>
                  <a:t>Optimization </a:t>
                </a:r>
                <a:r>
                  <a:rPr lang="en-US" altLang="zh-CN" dirty="0"/>
                  <a:t>P</a:t>
                </a:r>
                <a:r>
                  <a:rPr lang="en-US" altLang="zh-CN" dirty="0" smtClean="0"/>
                  <a:t>roblem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>
                    <a:solidFill>
                      <a:srgbClr val="0000FF"/>
                    </a:solidFill>
                  </a:rPr>
                  <a:t>What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else do we know about </a:t>
                </a:r>
                <a:r>
                  <a:rPr lang="en-US" altLang="zh-CN" b="1" i="1" dirty="0">
                    <a:solidFill>
                      <a:srgbClr val="0000FF"/>
                    </a:solidFill>
                  </a:rPr>
                  <a:t>x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? </a:t>
                </a:r>
                <a:endParaRPr lang="en-US" altLang="zh-CN" b="1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lang="zh-CN" altLang="en-US" dirty="0" smtClean="0"/>
                  <a:t>𝒙 </a:t>
                </a:r>
                <a:r>
                  <a:rPr lang="en-US" altLang="zh-CN" dirty="0"/>
                  <a:t>is unit vector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CN" dirty="0" smtClean="0"/>
                  <a:t> </a:t>
                </a:r>
              </a:p>
              <a:p>
                <a:pPr lvl="1"/>
                <a:r>
                  <a:rPr lang="zh-CN" altLang="en-US" dirty="0" smtClean="0"/>
                  <a:t>𝒙 </a:t>
                </a:r>
                <a:r>
                  <a:rPr lang="en-US" altLang="zh-CN" dirty="0"/>
                  <a:t>is orthogonal to </a:t>
                </a:r>
                <a:r>
                  <a:rPr lang="en-US" altLang="zh-CN" b="1" dirty="0"/>
                  <a:t>1st </a:t>
                </a:r>
                <a:r>
                  <a:rPr lang="en-US" altLang="zh-CN" dirty="0"/>
                  <a:t>eigenvector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𝟏</a:t>
                </a:r>
                <a:r>
                  <a:rPr lang="en-US" altLang="zh-CN" dirty="0"/>
                  <a:t>,…,</a:t>
                </a:r>
                <a:r>
                  <a:rPr lang="zh-CN" altLang="en-US" dirty="0" smtClean="0"/>
                  <a:t>𝟏</a:t>
                </a:r>
                <a:r>
                  <a:rPr lang="en-US" altLang="zh-CN" dirty="0" smtClean="0"/>
                  <a:t>) </a:t>
                </a:r>
                <a:r>
                  <a:rPr lang="en-US" altLang="zh-CN" dirty="0"/>
                  <a:t>thus</a:t>
                </a:r>
                <a:r>
                  <a:rPr lang="en-US" altLang="zh-CN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:pPr lvl="2"/>
                <a:endParaRPr lang="en-US" altLang="zh-CN" dirty="0" smtClean="0"/>
              </a:p>
              <a:p>
                <a:r>
                  <a:rPr lang="en-US" altLang="zh-CN" dirty="0" smtClean="0"/>
                  <a:t>Remember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nary>
                      </m:lim>
                    </m:limLow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85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13306" y="5692485"/>
            <a:ext cx="5190680" cy="717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137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1462" b="1" dirty="0">
                <a:latin typeface="Arial" panose="020B0604020202020204" pitchFamily="34" charset="0"/>
              </a:rPr>
              <a:t>We want to assign values </a:t>
            </a:r>
            <a:r>
              <a:rPr lang="zh-CN" altLang="en-US" sz="1462" dirty="0">
                <a:latin typeface="Cambria Math" panose="02040503050406030204" pitchFamily="18" charset="0"/>
              </a:rPr>
              <a:t>𝒙</a:t>
            </a:r>
            <a:r>
              <a:rPr lang="en-US" altLang="zh-CN" sz="1462" baseline="-25000" dirty="0" err="1">
                <a:latin typeface="Cambria Math" panose="02040503050406030204" pitchFamily="18" charset="0"/>
              </a:rPr>
              <a:t>i</a:t>
            </a:r>
            <a:r>
              <a:rPr lang="zh-CN" altLang="en-US" sz="975" baseline="-25000" dirty="0">
                <a:latin typeface="Cambria Math" panose="02040503050406030204" pitchFamily="18" charset="0"/>
              </a:rPr>
              <a:t> </a:t>
            </a:r>
            <a:r>
              <a:rPr lang="zh-CN" altLang="en-US" sz="975" dirty="0">
                <a:latin typeface="Cambria Math" panose="02040503050406030204" pitchFamily="18" charset="0"/>
              </a:rPr>
              <a:t> </a:t>
            </a:r>
            <a:r>
              <a:rPr lang="en-US" altLang="zh-CN" sz="1462" b="1" dirty="0">
                <a:latin typeface="Arial" panose="020B0604020202020204" pitchFamily="34" charset="0"/>
              </a:rPr>
              <a:t>to nodes </a:t>
            </a:r>
            <a:r>
              <a:rPr lang="en-US" altLang="zh-CN" sz="1462" b="1" i="1" dirty="0" err="1">
                <a:latin typeface="Times New Roman" panose="02020603050405020304" pitchFamily="18" charset="0"/>
              </a:rPr>
              <a:t>i</a:t>
            </a:r>
            <a:r>
              <a:rPr lang="en-US" altLang="zh-CN" sz="1462" b="1" i="1" dirty="0">
                <a:latin typeface="Times New Roman" panose="02020603050405020304" pitchFamily="18" charset="0"/>
              </a:rPr>
              <a:t> </a:t>
            </a:r>
            <a:r>
              <a:rPr lang="en-US" altLang="zh-CN" sz="1462" b="1" dirty="0">
                <a:latin typeface="Arial" panose="020B0604020202020204" pitchFamily="34" charset="0"/>
              </a:rPr>
              <a:t>such that few edges cross 0. (we want x</a:t>
            </a:r>
            <a:r>
              <a:rPr lang="en-US" altLang="zh-CN" sz="854" b="1" baseline="-25000" dirty="0">
                <a:latin typeface="Arial" panose="020B0604020202020204" pitchFamily="34" charset="0"/>
              </a:rPr>
              <a:t>i</a:t>
            </a:r>
            <a:r>
              <a:rPr lang="en-US" altLang="zh-CN" sz="854" b="1" dirty="0">
                <a:latin typeface="Arial" panose="020B0604020202020204" pitchFamily="34" charset="0"/>
              </a:rPr>
              <a:t> </a:t>
            </a:r>
            <a:r>
              <a:rPr lang="en-US" altLang="zh-CN" sz="1462" b="1" dirty="0">
                <a:latin typeface="Arial" panose="020B0604020202020204" pitchFamily="34" charset="0"/>
              </a:rPr>
              <a:t>and </a:t>
            </a:r>
            <a:r>
              <a:rPr lang="en-US" altLang="zh-CN" sz="1462" b="1" dirty="0" err="1">
                <a:latin typeface="Arial" panose="020B0604020202020204" pitchFamily="34" charset="0"/>
              </a:rPr>
              <a:t>x</a:t>
            </a:r>
            <a:r>
              <a:rPr lang="en-US" altLang="zh-CN" sz="854" b="1" baseline="-25000" dirty="0" err="1">
                <a:latin typeface="Arial" panose="020B0604020202020204" pitchFamily="34" charset="0"/>
              </a:rPr>
              <a:t>j</a:t>
            </a:r>
            <a:r>
              <a:rPr lang="en-US" altLang="zh-CN" sz="854" b="1" dirty="0">
                <a:latin typeface="Arial" panose="020B0604020202020204" pitchFamily="34" charset="0"/>
              </a:rPr>
              <a:t> </a:t>
            </a:r>
            <a:r>
              <a:rPr lang="en-US" altLang="zh-CN" sz="1462" b="1" dirty="0">
                <a:latin typeface="Arial" panose="020B0604020202020204" pitchFamily="34" charset="0"/>
              </a:rPr>
              <a:t>to subtract each other) </a:t>
            </a:r>
            <a:endParaRPr lang="zh-CN" altLang="en-US" sz="1462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6242" y="3279562"/>
            <a:ext cx="3490317" cy="3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Finding Optimal Cut [Fielder’73]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Back </a:t>
                </a:r>
                <a:r>
                  <a:rPr lang="en-US" altLang="zh-CN" dirty="0"/>
                  <a:t>to finding the optimal cut </a:t>
                </a:r>
              </a:p>
              <a:p>
                <a:r>
                  <a:rPr lang="en-US" altLang="zh-CN" dirty="0" smtClean="0"/>
                  <a:t>Express </a:t>
                </a:r>
                <a:r>
                  <a:rPr lang="en-US" altLang="zh-CN" dirty="0"/>
                  <a:t>partition (A,B) as a vector </a:t>
                </a:r>
                <a:endParaRPr lang="en-US" altLang="zh-CN" dirty="0" smtClean="0"/>
              </a:p>
              <a:p>
                <a:endParaRPr lang="en-US" altLang="zh-CN" b="1" dirty="0" smtClean="0"/>
              </a:p>
              <a:p>
                <a:endParaRPr lang="en-US" altLang="zh-CN" b="1" dirty="0"/>
              </a:p>
              <a:p>
                <a:r>
                  <a:rPr lang="en-US" altLang="zh-CN" dirty="0" smtClean="0"/>
                  <a:t>We </a:t>
                </a:r>
                <a:r>
                  <a:rPr lang="en-US" altLang="zh-CN" dirty="0"/>
                  <a:t>can minimize the cut of the partition by finding a non-trivial vector </a:t>
                </a:r>
                <a:r>
                  <a:rPr lang="en-US" altLang="zh-CN" i="1" dirty="0"/>
                  <a:t>x </a:t>
                </a:r>
                <a:r>
                  <a:rPr lang="en-US" altLang="zh-CN" dirty="0"/>
                  <a:t>that 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minimizes </a:t>
                </a:r>
                <a:endParaRPr lang="en-US" altLang="zh-CN" b="1" dirty="0" smtClean="0">
                  <a:solidFill>
                    <a:srgbClr val="0000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85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2159" y="2978950"/>
            <a:ext cx="3093268" cy="857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038" y="5873129"/>
            <a:ext cx="4439345" cy="72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1048" y="5694421"/>
            <a:ext cx="3858039" cy="10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Rayleigh Theorem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b="0" dirty="0" smtClean="0"/>
          </a:p>
          <a:p>
            <a:endParaRPr lang="zh-CN" altLang="en-US" dirty="0"/>
          </a:p>
          <a:p>
            <a:endParaRPr lang="en-US" altLang="zh-CN" i="1" dirty="0" smtClean="0">
              <a:latin typeface="Cambria Math" panose="02040503050406030204" pitchFamily="18" charset="0"/>
            </a:endParaRPr>
          </a:p>
          <a:p>
            <a:endParaRPr lang="en-US" altLang="zh-CN" i="1" dirty="0" smtClean="0">
              <a:latin typeface="Cambria Math" panose="02040503050406030204" pitchFamily="18" charset="0"/>
            </a:endParaRPr>
          </a:p>
          <a:p>
            <a:r>
              <a:rPr lang="en-US" altLang="zh-CN" dirty="0" smtClean="0"/>
              <a:t>The </a:t>
            </a:r>
            <a:r>
              <a:rPr lang="en-US" altLang="zh-CN" dirty="0"/>
              <a:t>minimum value of </a:t>
            </a:r>
            <a:r>
              <a:rPr lang="zh-CN" altLang="en-US" dirty="0" smtClean="0"/>
              <a:t>𝒇</a:t>
            </a:r>
            <a:r>
              <a:rPr lang="en-US" altLang="zh-CN" dirty="0" smtClean="0"/>
              <a:t>(</a:t>
            </a:r>
            <a:r>
              <a:rPr lang="zh-CN" altLang="en-US" dirty="0" smtClean="0"/>
              <a:t>𝒚</a:t>
            </a:r>
            <a:r>
              <a:rPr lang="en-US" altLang="zh-CN" dirty="0" smtClean="0"/>
              <a:t>) </a:t>
            </a:r>
            <a:r>
              <a:rPr lang="en-US" altLang="zh-CN" dirty="0"/>
              <a:t>is given by the 2nd smallest eigenvalue </a:t>
            </a:r>
            <a:r>
              <a:rPr lang="el-GR" altLang="zh-CN" dirty="0"/>
              <a:t>λ</a:t>
            </a:r>
            <a:r>
              <a:rPr lang="el-GR" altLang="zh-CN" baseline="-25000" dirty="0"/>
              <a:t>2</a:t>
            </a:r>
            <a:r>
              <a:rPr lang="el-GR" altLang="zh-CN" b="1" dirty="0"/>
              <a:t> </a:t>
            </a:r>
            <a:r>
              <a:rPr lang="en-US" altLang="zh-CN" dirty="0"/>
              <a:t>of the </a:t>
            </a:r>
            <a:r>
              <a:rPr lang="en-US" altLang="zh-CN" dirty="0" err="1"/>
              <a:t>Laplacian</a:t>
            </a:r>
            <a:r>
              <a:rPr lang="en-US" altLang="zh-CN" dirty="0"/>
              <a:t> matrix </a:t>
            </a:r>
            <a:r>
              <a:rPr lang="en-US" altLang="zh-CN" b="1" i="1" dirty="0"/>
              <a:t>L </a:t>
            </a:r>
            <a:endParaRPr lang="en-US" altLang="zh-CN" dirty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optimal solution </a:t>
            </a:r>
            <a:r>
              <a:rPr lang="en-US" altLang="zh-CN" dirty="0" smtClean="0"/>
              <a:t>for </a:t>
            </a:r>
            <a:r>
              <a:rPr lang="zh-CN" altLang="en-US" dirty="0" smtClean="0"/>
              <a:t>𝒇</a:t>
            </a:r>
            <a:r>
              <a:rPr lang="en-US" altLang="zh-CN" dirty="0"/>
              <a:t>(</a:t>
            </a:r>
            <a:r>
              <a:rPr lang="zh-CN" altLang="en-US" dirty="0"/>
              <a:t>𝒚</a:t>
            </a:r>
            <a:r>
              <a:rPr lang="en-US" altLang="zh-CN" dirty="0" smtClean="0"/>
              <a:t>) is </a:t>
            </a:r>
            <a:r>
              <a:rPr lang="en-US" altLang="zh-CN" dirty="0"/>
              <a:t>given by the corresponding eigenvector </a:t>
            </a:r>
            <a:r>
              <a:rPr lang="zh-CN" altLang="en-US" dirty="0" smtClean="0"/>
              <a:t>𝒙</a:t>
            </a:r>
            <a:r>
              <a:rPr lang="en-US" altLang="zh-CN" dirty="0" smtClean="0"/>
              <a:t>, </a:t>
            </a:r>
            <a:r>
              <a:rPr lang="en-US" altLang="zh-CN" dirty="0"/>
              <a:t>referred as the </a:t>
            </a:r>
            <a:r>
              <a:rPr lang="en-US" altLang="zh-CN" b="1" dirty="0">
                <a:solidFill>
                  <a:srgbClr val="0000FF"/>
                </a:solidFill>
              </a:rPr>
              <a:t>Fiedler vector 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7953" y="2576819"/>
            <a:ext cx="4204731" cy="13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Approx. Guarantee of Spectral (details)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Suppose </a:t>
                </a:r>
                <a:r>
                  <a:rPr lang="en-US" altLang="zh-CN" dirty="0"/>
                  <a:t>there is a partition of </a:t>
                </a:r>
                <a:r>
                  <a:rPr lang="en-US" altLang="zh-CN" b="1" dirty="0"/>
                  <a:t>G </a:t>
                </a:r>
                <a:r>
                  <a:rPr lang="en-US" altLang="zh-CN" dirty="0"/>
                  <a:t>into </a:t>
                </a:r>
                <a:r>
                  <a:rPr lang="en-US" altLang="zh-CN" b="1" dirty="0"/>
                  <a:t>A </a:t>
                </a:r>
                <a:r>
                  <a:rPr lang="en-US" altLang="zh-CN" dirty="0"/>
                  <a:t>and </a:t>
                </a:r>
                <a:r>
                  <a:rPr lang="en-US" altLang="zh-CN" b="1" dirty="0"/>
                  <a:t>B </a:t>
                </a:r>
                <a:r>
                  <a:rPr lang="en-US" altLang="zh-CN" dirty="0"/>
                  <a:t>where </a:t>
                </a:r>
                <a:r>
                  <a:rPr lang="zh-CN" altLang="en-US" dirty="0" smtClean="0"/>
                  <a:t>𝐴≤</a:t>
                </a:r>
                <a:r>
                  <a:rPr lang="en-US" altLang="zh-CN" dirty="0"/>
                  <a:t>|</a:t>
                </a:r>
                <a:r>
                  <a:rPr lang="zh-CN" altLang="en-US" dirty="0" smtClean="0"/>
                  <a:t>𝐵</a:t>
                </a:r>
                <a:r>
                  <a:rPr lang="en-US" altLang="zh-CN" dirty="0" smtClean="0"/>
                  <a:t>|, </a:t>
                </a:r>
                <a:r>
                  <a:rPr lang="en-US" altLang="zh-CN" dirty="0" err="1" smtClean="0"/>
                  <a:t>s.t</a:t>
                </a:r>
                <a:r>
                  <a:rPr lang="en-US" altLang="zh-CN" dirty="0" err="1"/>
                  <a:t>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(#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𝑒𝑑𝑔𝑒𝑠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altLang="zh-CN" dirty="0" smtClean="0"/>
                  <a:t> then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.</a:t>
                </a:r>
              </a:p>
              <a:p>
                <a:pPr lvl="1"/>
                <a:r>
                  <a:rPr lang="en-US" altLang="zh-CN" dirty="0" smtClean="0"/>
                  <a:t>This </a:t>
                </a:r>
                <a:r>
                  <a:rPr lang="en-US" altLang="zh-CN" dirty="0"/>
                  <a:t>is the approximation guarantee of the spectral clustering. 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It </a:t>
                </a:r>
                <a:r>
                  <a:rPr lang="en-US" altLang="zh-CN" dirty="0"/>
                  <a:t>says the cut spectral </a:t>
                </a:r>
                <a:r>
                  <a:rPr lang="en-US" altLang="zh-CN" dirty="0" smtClean="0"/>
                  <a:t>is </a:t>
                </a:r>
                <a:r>
                  <a:rPr lang="en-US" altLang="zh-CN" dirty="0"/>
                  <a:t>at most </a:t>
                </a:r>
                <a:r>
                  <a:rPr lang="en-US" altLang="zh-CN" b="1" dirty="0"/>
                  <a:t>2 </a:t>
                </a:r>
                <a:r>
                  <a:rPr lang="en-US" altLang="zh-CN" dirty="0"/>
                  <a:t>away from the optimal one of score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altLang="zh-CN" dirty="0" smtClean="0"/>
                  <a:t>. </a:t>
                </a:r>
                <a:endParaRPr lang="en-US" altLang="zh-CN" dirty="0"/>
              </a:p>
              <a:p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14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37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 Far..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383" y="1402308"/>
            <a:ext cx="8744230" cy="49273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4225" b="1" dirty="0">
                <a:solidFill>
                  <a:srgbClr val="0000FF"/>
                </a:solidFill>
              </a:rPr>
              <a:t>How to define a “good” partition of a graph? </a:t>
            </a:r>
          </a:p>
          <a:p>
            <a:pPr lvl="1"/>
            <a:r>
              <a:rPr lang="en-US" altLang="zh-CN" sz="3792" dirty="0"/>
              <a:t>Minimize a given graph cut criterion </a:t>
            </a:r>
            <a:endParaRPr lang="zh-CN" altLang="en-US" sz="4225" dirty="0"/>
          </a:p>
          <a:p>
            <a:r>
              <a:rPr lang="en-US" altLang="zh-CN" sz="4225" b="1" dirty="0">
                <a:solidFill>
                  <a:srgbClr val="0000FF"/>
                </a:solidFill>
              </a:rPr>
              <a:t>How to efficiently identify such a partition? </a:t>
            </a:r>
          </a:p>
          <a:p>
            <a:pPr lvl="1"/>
            <a:r>
              <a:rPr lang="en-US" altLang="zh-CN" sz="3792" dirty="0"/>
              <a:t>Approximate using information provided by the eigenvalues and eigenvectors of a graph </a:t>
            </a:r>
            <a:endParaRPr lang="zh-CN" altLang="en-US" sz="4225" dirty="0"/>
          </a:p>
          <a:p>
            <a:r>
              <a:rPr lang="en-US" altLang="zh-CN" sz="4225" b="1" dirty="0">
                <a:solidFill>
                  <a:srgbClr val="0000FF"/>
                </a:solidFill>
              </a:rPr>
              <a:t>Spectral Clustering </a:t>
            </a:r>
            <a:endParaRPr lang="en-US" altLang="zh-CN" sz="4225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75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Spectral Clustering Algorithms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925" b="1" dirty="0"/>
              <a:t>Three basic stages: </a:t>
            </a:r>
          </a:p>
          <a:p>
            <a:pPr marL="495285" lvl="1" indent="0"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1) Pre-processing </a:t>
            </a:r>
          </a:p>
          <a:p>
            <a:pPr lvl="2"/>
            <a:r>
              <a:rPr lang="en-US" altLang="zh-CN" sz="2600" dirty="0"/>
              <a:t>Construct a matrix representation of the graph </a:t>
            </a:r>
            <a:endParaRPr lang="zh-CN" altLang="en-US" sz="2600" dirty="0"/>
          </a:p>
          <a:p>
            <a:pPr marL="495285" lvl="1" indent="0"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2) Decomposition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zh-CN" sz="2600" dirty="0"/>
              <a:t>Compute eigenvalues and eigenvectors of the matrix </a:t>
            </a:r>
          </a:p>
          <a:p>
            <a:pPr lvl="2"/>
            <a:r>
              <a:rPr lang="en-US" altLang="zh-CN" sz="2600" dirty="0"/>
              <a:t>Map each point to a lower-dimensional representation based on one or more eigenvectors </a:t>
            </a:r>
            <a:endParaRPr lang="zh-CN" altLang="en-US" sz="2600" dirty="0"/>
          </a:p>
          <a:p>
            <a:pPr marL="495285" lvl="1" indent="0"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3) Grouping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zh-CN" sz="2600" dirty="0"/>
              <a:t>Assign points to two or more clusters, based on the new representation 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96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Spectral Partition Algorithms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435" y="1418215"/>
            <a:ext cx="9060504" cy="524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7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Spectral Partition Algorithms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360" y="1256221"/>
            <a:ext cx="8877282" cy="3320432"/>
          </a:xfrm>
        </p:spPr>
        <p:txBody>
          <a:bodyPr>
            <a:normAutofit lnSpcReduction="10000"/>
          </a:bodyPr>
          <a:lstStyle/>
          <a:p>
            <a:r>
              <a:rPr lang="en-US" altLang="zh-CN" sz="2817" b="1" dirty="0">
                <a:solidFill>
                  <a:srgbClr val="0000FF"/>
                </a:solidFill>
              </a:rPr>
              <a:t>3) Grouping</a:t>
            </a:r>
          </a:p>
          <a:p>
            <a:pPr lvl="1"/>
            <a:r>
              <a:rPr lang="en-US" altLang="zh-CN" dirty="0" smtClean="0"/>
              <a:t>Sort </a:t>
            </a:r>
            <a:r>
              <a:rPr lang="en-US" altLang="zh-CN" dirty="0"/>
              <a:t>components of reduced 1-dimensional vector </a:t>
            </a:r>
          </a:p>
          <a:p>
            <a:pPr lvl="1"/>
            <a:r>
              <a:rPr lang="en-US" altLang="zh-CN" dirty="0"/>
              <a:t>Identify clusters by splitting the sorted vector in two </a:t>
            </a:r>
          </a:p>
          <a:p>
            <a:r>
              <a:rPr lang="en-US" altLang="zh-CN" b="1" dirty="0" smtClean="0">
                <a:solidFill>
                  <a:srgbClr val="0000FF"/>
                </a:solidFill>
              </a:rPr>
              <a:t>How </a:t>
            </a:r>
            <a:r>
              <a:rPr lang="en-US" altLang="zh-CN" b="1" dirty="0">
                <a:solidFill>
                  <a:srgbClr val="0000FF"/>
                </a:solidFill>
              </a:rPr>
              <a:t>to choose a splitting point? 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Naïve </a:t>
            </a:r>
            <a:r>
              <a:rPr lang="en-US" altLang="zh-CN" dirty="0"/>
              <a:t>approaches: </a:t>
            </a:r>
            <a:endParaRPr lang="en-US" altLang="zh-CN" dirty="0" smtClean="0"/>
          </a:p>
          <a:p>
            <a:pPr lvl="2"/>
            <a:r>
              <a:rPr lang="en-US" altLang="zh-CN" sz="1842" dirty="0"/>
              <a:t>Split at </a:t>
            </a:r>
            <a:r>
              <a:rPr lang="en-US" altLang="zh-CN" sz="1842" b="1" dirty="0"/>
              <a:t>0 </a:t>
            </a:r>
            <a:r>
              <a:rPr lang="en-US" altLang="zh-CN" sz="1842" dirty="0"/>
              <a:t>or median value </a:t>
            </a:r>
            <a:endParaRPr lang="zh-CN" altLang="en-US" sz="3792" dirty="0"/>
          </a:p>
          <a:p>
            <a:pPr lvl="1"/>
            <a:r>
              <a:rPr lang="en-US" altLang="zh-CN" sz="2275" dirty="0"/>
              <a:t>More expensive approaches: </a:t>
            </a:r>
          </a:p>
          <a:p>
            <a:pPr lvl="2"/>
            <a:r>
              <a:rPr lang="en-US" altLang="zh-CN" dirty="0" smtClean="0"/>
              <a:t>Attempt </a:t>
            </a:r>
            <a:r>
              <a:rPr lang="en-US" altLang="zh-CN" dirty="0"/>
              <a:t>to minimize normalized cut in 1-dimension (sweep over ordering of nodes induced by the eigenvector) 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360" y="4576653"/>
            <a:ext cx="8010453" cy="18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5" y="0"/>
            <a:ext cx="9523809" cy="70761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Spectral Partitioning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884" y="2329200"/>
            <a:ext cx="2058526" cy="33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8394" y="2159469"/>
            <a:ext cx="4503962" cy="36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Spectral Partitioning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464" y="2126258"/>
            <a:ext cx="2463124" cy="3367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7701" y="2016621"/>
            <a:ext cx="4180051" cy="40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Spectral Partitioning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357" y="2388478"/>
            <a:ext cx="2435246" cy="3329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3533" y="1412714"/>
            <a:ext cx="3019265" cy="478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Social Networks as Graph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Basics of Graph Theory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Important properties of social networks as graphs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Analysis of a real-world social network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Community detection algorithms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Girvan-Newman algorithm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Spectral clustering</a:t>
            </a:r>
          </a:p>
          <a:p>
            <a:r>
              <a:rPr lang="en-US" altLang="zh-CN" dirty="0" smtClean="0"/>
              <a:t>Conclusions</a:t>
            </a:r>
          </a:p>
          <a:p>
            <a:pPr lvl="1"/>
            <a:endParaRPr lang="en-US" altLang="zh-CN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9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400" b="1" dirty="0">
                <a:solidFill>
                  <a:srgbClr val="0000FF"/>
                </a:solidFill>
              </a:rPr>
              <a:t>How do we reason about networks? </a:t>
            </a:r>
          </a:p>
          <a:p>
            <a:pPr lvl="1"/>
            <a:r>
              <a:rPr lang="en-US" altLang="zh-CN" b="1" dirty="0" smtClean="0"/>
              <a:t>Empirical</a:t>
            </a:r>
            <a:r>
              <a:rPr lang="en-US" altLang="zh-CN" b="1" dirty="0"/>
              <a:t>: </a:t>
            </a:r>
            <a:r>
              <a:rPr lang="en-US" altLang="zh-CN" dirty="0"/>
              <a:t>Study network data to find organizational </a:t>
            </a:r>
            <a:r>
              <a:rPr lang="en-US" altLang="zh-CN" dirty="0" smtClean="0"/>
              <a:t>principles. </a:t>
            </a:r>
            <a:r>
              <a:rPr lang="en-US" altLang="zh-CN" dirty="0"/>
              <a:t>How do we measure and quantify networks? </a:t>
            </a:r>
            <a:endParaRPr lang="zh-CN" altLang="en-US" dirty="0"/>
          </a:p>
          <a:p>
            <a:r>
              <a:rPr lang="en-US" altLang="zh-CN" sz="3400" b="1" dirty="0">
                <a:solidFill>
                  <a:srgbClr val="0000FF"/>
                </a:solidFill>
              </a:rPr>
              <a:t>Mathematical models: 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theory, statistical </a:t>
            </a:r>
            <a:r>
              <a:rPr lang="en-US" altLang="zh-CN" dirty="0" smtClean="0"/>
              <a:t>models </a:t>
            </a:r>
          </a:p>
          <a:p>
            <a:pPr lvl="2"/>
            <a:r>
              <a:rPr lang="en-US" altLang="zh-CN" dirty="0" smtClean="0"/>
              <a:t>allow </a:t>
            </a:r>
            <a:r>
              <a:rPr lang="en-US" altLang="zh-CN" dirty="0"/>
              <a:t>us to understand behaviors and distinguish surprising from expected phenomena </a:t>
            </a:r>
            <a:endParaRPr lang="zh-CN" altLang="en-US" dirty="0"/>
          </a:p>
          <a:p>
            <a:r>
              <a:rPr lang="en-US" altLang="zh-CN" sz="3400" b="1" dirty="0">
                <a:solidFill>
                  <a:srgbClr val="0000FF"/>
                </a:solidFill>
              </a:rPr>
              <a:t>Algorithms </a:t>
            </a:r>
            <a:endParaRPr lang="en-US" altLang="zh-CN" sz="3400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for </a:t>
            </a:r>
            <a:r>
              <a:rPr lang="en-US" altLang="zh-CN" dirty="0"/>
              <a:t>analyzing graphs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Hard </a:t>
            </a:r>
            <a:r>
              <a:rPr lang="en-US" altLang="zh-CN" dirty="0"/>
              <a:t>computational challenges 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1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Conclusions: This is Just a Beginning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17538" y="1825625"/>
            <a:ext cx="7070924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6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One-Slide Takeaway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Key concepts of social graphs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Undirected/Directed Graph/Adjacency Matrix</a:t>
            </a:r>
          </a:p>
          <a:p>
            <a:pPr lvl="1"/>
            <a:r>
              <a:rPr lang="en-US" altLang="zh-CN" dirty="0" smtClean="0"/>
              <a:t>Shortest path/Diameter</a:t>
            </a:r>
          </a:p>
          <a:p>
            <a:pPr lvl="1"/>
            <a:r>
              <a:rPr lang="en-US" altLang="zh-CN" dirty="0" smtClean="0"/>
              <a:t>Degree distribution/Path length/Clustering Coefficient</a:t>
            </a:r>
          </a:p>
          <a:p>
            <a:pPr lvl="1"/>
            <a:r>
              <a:rPr lang="en-US" altLang="zh-CN" dirty="0" smtClean="0"/>
              <a:t>Real world graph</a:t>
            </a:r>
          </a:p>
          <a:p>
            <a:pPr lvl="2"/>
            <a:r>
              <a:rPr lang="en-US" altLang="zh-CN" dirty="0" smtClean="0"/>
              <a:t>Degree distribution: high-skewed</a:t>
            </a:r>
          </a:p>
          <a:p>
            <a:pPr lvl="2"/>
            <a:r>
              <a:rPr lang="en-US" altLang="zh-CN" dirty="0" smtClean="0"/>
              <a:t>Most path lengths are small</a:t>
            </a:r>
          </a:p>
          <a:p>
            <a:r>
              <a:rPr lang="en-US" altLang="zh-CN" dirty="0" smtClean="0"/>
              <a:t>Community detection algorithms</a:t>
            </a:r>
          </a:p>
          <a:p>
            <a:pPr lvl="1"/>
            <a:r>
              <a:rPr lang="en-US" altLang="zh-CN" dirty="0" smtClean="0"/>
              <a:t>Purpose of community detection</a:t>
            </a:r>
          </a:p>
          <a:p>
            <a:pPr lvl="1"/>
            <a:r>
              <a:rPr lang="en-US" altLang="zh-CN" dirty="0" smtClean="0"/>
              <a:t>Spectral clustering</a:t>
            </a:r>
          </a:p>
          <a:p>
            <a:pPr lvl="1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4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sz="1842" dirty="0" err="1"/>
              <a:t>Adamic</a:t>
            </a:r>
            <a:r>
              <a:rPr lang="en-US" altLang="zh-CN" sz="1842" dirty="0"/>
              <a:t>, </a:t>
            </a:r>
            <a:r>
              <a:rPr lang="en-US" altLang="zh-CN" sz="1842" dirty="0" err="1"/>
              <a:t>Lada</a:t>
            </a:r>
            <a:r>
              <a:rPr lang="en-US" altLang="zh-CN" sz="1842" dirty="0"/>
              <a:t> A., and </a:t>
            </a:r>
            <a:r>
              <a:rPr lang="en-US" altLang="zh-CN" sz="1842" dirty="0" err="1"/>
              <a:t>Eytan</a:t>
            </a:r>
            <a:r>
              <a:rPr lang="en-US" altLang="zh-CN" sz="1842" dirty="0"/>
              <a:t> Adar. "Friends and neighbors on the web." Social networks 25.3 (2003): 211-230.</a:t>
            </a:r>
          </a:p>
          <a:p>
            <a:pPr>
              <a:spcBef>
                <a:spcPts val="0"/>
              </a:spcBef>
            </a:pPr>
            <a:r>
              <a:rPr lang="en-US" altLang="zh-CN" sz="1842" dirty="0" err="1"/>
              <a:t>Kossinets</a:t>
            </a:r>
            <a:r>
              <a:rPr lang="en-US" altLang="zh-CN" sz="1842" dirty="0"/>
              <a:t>, </a:t>
            </a:r>
            <a:r>
              <a:rPr lang="en-US" altLang="zh-CN" sz="1842" dirty="0" err="1"/>
              <a:t>Gueorgi</a:t>
            </a:r>
            <a:r>
              <a:rPr lang="en-US" altLang="zh-CN" sz="1842" dirty="0"/>
              <a:t>, and Duncan J. Watts. "Empirical analysis of an evolving social network." Science 311.5757 (2006): 88-90. APA	</a:t>
            </a:r>
          </a:p>
          <a:p>
            <a:pPr>
              <a:spcBef>
                <a:spcPts val="0"/>
              </a:spcBef>
            </a:pPr>
            <a:r>
              <a:rPr lang="en-US" altLang="zh-CN" sz="1842" dirty="0" err="1"/>
              <a:t>Liben-Nowell</a:t>
            </a:r>
            <a:r>
              <a:rPr lang="en-US" altLang="zh-CN" sz="1842" dirty="0"/>
              <a:t>, David, et al. "Geographic routing in social networks." Proceedings of the National Academy of Sciences of the United States of America 102.33 (2005): 11623-11628.</a:t>
            </a:r>
          </a:p>
          <a:p>
            <a:pPr>
              <a:spcBef>
                <a:spcPts val="0"/>
              </a:spcBef>
            </a:pPr>
            <a:r>
              <a:rPr lang="en-US" altLang="zh-CN" sz="1842" dirty="0" err="1"/>
              <a:t>Leskovec</a:t>
            </a:r>
            <a:r>
              <a:rPr lang="en-US" altLang="zh-CN" sz="1842" dirty="0"/>
              <a:t>, Jure, and Eric Horvitz. "Planetary-scale views on a large instant-messaging network." Proceedings of the 17th international conference on World Wide Web. ACM, 2008.</a:t>
            </a:r>
          </a:p>
          <a:p>
            <a:pPr>
              <a:spcBef>
                <a:spcPts val="0"/>
              </a:spcBef>
            </a:pPr>
            <a:r>
              <a:rPr lang="en-US" altLang="zh-CN" sz="1842" dirty="0"/>
              <a:t>J. Shi and J. Malik, “Normalized cuts and image segmentation,” IEEE</a:t>
            </a:r>
          </a:p>
          <a:p>
            <a:pPr>
              <a:spcBef>
                <a:spcPts val="0"/>
              </a:spcBef>
            </a:pPr>
            <a:r>
              <a:rPr lang="en-US" altLang="zh-CN" sz="1842" dirty="0"/>
              <a:t>Trans. on Pattern Analysis and Machine Intelligence,” 22:8 (2000), pp. 888–905.</a:t>
            </a:r>
          </a:p>
          <a:p>
            <a:pPr>
              <a:spcBef>
                <a:spcPts val="0"/>
              </a:spcBef>
            </a:pPr>
            <a:r>
              <a:rPr lang="en-US" altLang="zh-CN" sz="1842" dirty="0"/>
              <a:t>S. </a:t>
            </a:r>
            <a:r>
              <a:rPr lang="en-US" altLang="zh-CN" sz="1842" dirty="0" err="1"/>
              <a:t>Fortunato</a:t>
            </a:r>
            <a:r>
              <a:rPr lang="en-US" altLang="zh-CN" sz="1842" dirty="0"/>
              <a:t>, “Community detection in graphs,” Physics Reports 486:3–5(2010), pp. 75–174.</a:t>
            </a:r>
          </a:p>
          <a:p>
            <a:pPr>
              <a:spcBef>
                <a:spcPts val="0"/>
              </a:spcBef>
            </a:pPr>
            <a:r>
              <a:rPr lang="en-US" altLang="zh-CN" sz="1842" dirty="0"/>
              <a:t>M. Girvan and M.E.J. Newman, “Community structure in social and bi-</a:t>
            </a:r>
            <a:r>
              <a:rPr lang="en-US" altLang="zh-CN" sz="1842" dirty="0" err="1"/>
              <a:t>ological</a:t>
            </a:r>
            <a:r>
              <a:rPr lang="en-US" altLang="zh-CN" sz="1842" dirty="0"/>
              <a:t> networks,” Proc. Natl. Acad. Sci. 99 (2002), pp. 7821–7826.</a:t>
            </a:r>
            <a:endParaRPr lang="zh-CN" altLang="en-US" sz="1842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85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9" y="1316929"/>
            <a:ext cx="8543925" cy="4713950"/>
          </a:xfrm>
        </p:spPr>
        <p:txBody>
          <a:bodyPr>
            <a:noAutofit/>
          </a:bodyPr>
          <a:lstStyle/>
          <a:p>
            <a:r>
              <a:rPr lang="en-US" altLang="zh-CN" sz="1733" dirty="0"/>
              <a:t>U. von </a:t>
            </a:r>
            <a:r>
              <a:rPr lang="en-US" altLang="zh-CN" sz="1733" dirty="0" err="1"/>
              <a:t>Luxburg</a:t>
            </a:r>
            <a:r>
              <a:rPr lang="en-US" altLang="zh-CN" sz="1733" dirty="0"/>
              <a:t>, “A tutorial on spectral clustering,” Statistics and Computing bf17:4 (2007), 2007, pp. 395–416.</a:t>
            </a:r>
          </a:p>
          <a:p>
            <a:r>
              <a:rPr lang="en-US" altLang="zh-CN" sz="1733" dirty="0"/>
              <a:t>J. </a:t>
            </a:r>
            <a:r>
              <a:rPr lang="en-US" altLang="zh-CN" sz="1733" dirty="0" err="1"/>
              <a:t>Leskovec</a:t>
            </a:r>
            <a:r>
              <a:rPr lang="en-US" altLang="zh-CN" sz="1733" dirty="0"/>
              <a:t>, K.J. Lang, A. </a:t>
            </a:r>
            <a:r>
              <a:rPr lang="en-US" altLang="zh-CN" sz="1733" dirty="0" err="1"/>
              <a:t>Dasgupta</a:t>
            </a:r>
            <a:r>
              <a:rPr lang="en-US" altLang="zh-CN" sz="1733" dirty="0"/>
              <a:t>, and M.W. Mahoney, “Community structure in large networks: natural cluster sizes and the absence of large well-defined clusters,” http://arxiv.org/abs/0810.1355.</a:t>
            </a:r>
          </a:p>
          <a:p>
            <a:r>
              <a:rPr lang="en-US" altLang="zh-CN" sz="1733" dirty="0"/>
              <a:t>L. </a:t>
            </a:r>
            <a:r>
              <a:rPr lang="en-US" altLang="zh-CN" sz="1733" dirty="0" err="1"/>
              <a:t>Backstrom</a:t>
            </a:r>
            <a:r>
              <a:rPr lang="en-US" altLang="zh-CN" sz="1733" dirty="0"/>
              <a:t> and J. </a:t>
            </a:r>
            <a:r>
              <a:rPr lang="en-US" altLang="zh-CN" sz="1733" dirty="0" err="1"/>
              <a:t>Leskovec</a:t>
            </a:r>
            <a:r>
              <a:rPr lang="en-US" altLang="zh-CN" sz="1733" dirty="0"/>
              <a:t>, “Supervised random walks: predicting and recommending links in social networks,” Proc. Fourth ACM Intl. Conf. on Web Search and Data Mining (2011), pp. 635–644.</a:t>
            </a:r>
          </a:p>
          <a:p>
            <a:r>
              <a:rPr lang="en-US" altLang="zh-CN" sz="1733" dirty="0"/>
              <a:t>Predicting Positive and Negative Links in Online Social Networks by J.  </a:t>
            </a:r>
            <a:r>
              <a:rPr lang="en-US" altLang="zh-CN" sz="1733" dirty="0" err="1"/>
              <a:t>Leskovec</a:t>
            </a:r>
            <a:r>
              <a:rPr lang="en-US" altLang="zh-CN" sz="1733" dirty="0"/>
              <a:t>, D. </a:t>
            </a:r>
            <a:r>
              <a:rPr lang="en-US" altLang="zh-CN" sz="1733" dirty="0" err="1"/>
              <a:t>Huttenlocher</a:t>
            </a:r>
            <a:r>
              <a:rPr lang="en-US" altLang="zh-CN" sz="1733" dirty="0"/>
              <a:t>, J. Kleinberg. ACM WWW International conference on World Wide Web (WWW), 2010. </a:t>
            </a:r>
          </a:p>
          <a:p>
            <a:r>
              <a:rPr lang="en-US" altLang="zh-CN" sz="1733" dirty="0"/>
              <a:t>Learning to Discover Social Circles in Ego Networks by J. </a:t>
            </a:r>
            <a:r>
              <a:rPr lang="en-US" altLang="zh-CN" sz="1733" dirty="0" err="1"/>
              <a:t>McAuley</a:t>
            </a:r>
            <a:r>
              <a:rPr lang="en-US" altLang="zh-CN" sz="1733" dirty="0"/>
              <a:t>, J.  </a:t>
            </a:r>
            <a:r>
              <a:rPr lang="en-US" altLang="zh-CN" sz="1733" dirty="0" err="1"/>
              <a:t>Leskovec</a:t>
            </a:r>
            <a:r>
              <a:rPr lang="en-US" altLang="zh-CN" sz="1733" dirty="0"/>
              <a:t>. Neural Information Processing Systems (NIPS), 2012. </a:t>
            </a:r>
          </a:p>
          <a:p>
            <a:r>
              <a:rPr lang="en-US" altLang="zh-CN" sz="1733" dirty="0"/>
              <a:t>Defining and Evaluating Network Communities based on Ground-truth by  J. Yang, J. </a:t>
            </a:r>
            <a:r>
              <a:rPr lang="en-US" altLang="zh-CN" sz="1733" dirty="0" err="1"/>
              <a:t>Leskovec</a:t>
            </a:r>
            <a:r>
              <a:rPr lang="en-US" altLang="zh-CN" sz="1733" dirty="0"/>
              <a:t>. IEEE International Conference On Data Mining (ICDM),  2012. </a:t>
            </a:r>
          </a:p>
          <a:p>
            <a:r>
              <a:rPr lang="en-US" altLang="zh-CN" sz="1733" dirty="0"/>
              <a:t>The Life and Death of Online Groups: Predicting Group Growth and Longevity by S. </a:t>
            </a:r>
            <a:r>
              <a:rPr lang="en-US" altLang="zh-CN" sz="1733" dirty="0" err="1"/>
              <a:t>Kairam</a:t>
            </a:r>
            <a:r>
              <a:rPr lang="en-US" altLang="zh-CN" sz="1733" dirty="0"/>
              <a:t>, D. Wang, J. </a:t>
            </a:r>
            <a:r>
              <a:rPr lang="en-US" altLang="zh-CN" sz="1733" dirty="0" err="1"/>
              <a:t>Leskovec</a:t>
            </a:r>
            <a:r>
              <a:rPr lang="en-US" altLang="zh-CN" sz="1733" dirty="0"/>
              <a:t>. ACM International Conference on Web Search and Data Mining (WSDM), 2012</a:t>
            </a:r>
            <a:endParaRPr lang="zh-CN" altLang="en-US" sz="173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4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In-class Practice 1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1692010"/>
            <a:ext cx="5224092" cy="4713950"/>
          </a:xfrm>
        </p:spPr>
        <p:txBody>
          <a:bodyPr/>
          <a:lstStyle/>
          <a:p>
            <a:r>
              <a:rPr lang="en-US" altLang="zh-CN" dirty="0" smtClean="0"/>
              <a:t>For the graph on the right, compute:</a:t>
            </a:r>
          </a:p>
          <a:p>
            <a:pPr lvl="1"/>
            <a:r>
              <a:rPr lang="en-US" altLang="zh-CN" dirty="0" smtClean="0"/>
              <a:t>The adjacency matrix</a:t>
            </a:r>
          </a:p>
          <a:p>
            <a:pPr lvl="1"/>
            <a:r>
              <a:rPr lang="en-US" altLang="zh-CN" dirty="0" smtClean="0"/>
              <a:t>The degree matrix</a:t>
            </a:r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 err="1" smtClean="0"/>
              <a:t>Laplacian</a:t>
            </a:r>
            <a:r>
              <a:rPr lang="en-US" altLang="zh-CN" dirty="0" smtClean="0"/>
              <a:t> matrix</a:t>
            </a:r>
          </a:p>
          <a:p>
            <a:pPr lvl="1"/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82C79-9BCB-4A98-9876-42E638A38829}" type="slidenum">
              <a:rPr lang="zh-CN" altLang="en-US" smtClean="0"/>
              <a:pPr/>
              <a:t>99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5129" y="1692010"/>
            <a:ext cx="3916410" cy="38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3750</TotalTime>
  <Words>3083</Words>
  <Application>Microsoft Office PowerPoint</Application>
  <PresentationFormat>A4 Paper (210x297 mm)</PresentationFormat>
  <Paragraphs>704</Paragraphs>
  <Slides>100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5" baseType="lpstr">
      <vt:lpstr>ArialMT</vt:lpstr>
      <vt:lpstr>Corbel-Bold</vt:lpstr>
      <vt:lpstr>MS PGothic</vt:lpstr>
      <vt:lpstr>TimesNewRomanPS-ItalicMT</vt:lpstr>
      <vt:lpstr>宋体</vt:lpstr>
      <vt:lpstr>Adobe Arabic</vt:lpstr>
      <vt:lpstr>Arial</vt:lpstr>
      <vt:lpstr>Calibri</vt:lpstr>
      <vt:lpstr>Calibri Light</vt:lpstr>
      <vt:lpstr>Cambria Math</vt:lpstr>
      <vt:lpstr>Corbel</vt:lpstr>
      <vt:lpstr>Helvetica</vt:lpstr>
      <vt:lpstr>Times New Roman</vt:lpstr>
      <vt:lpstr>Wingdings</vt:lpstr>
      <vt:lpstr>Office Theme</vt:lpstr>
      <vt:lpstr>Lecture 9: Mining Social-Network Graphs</vt:lpstr>
      <vt:lpstr>Country with Largest World Population?</vt:lpstr>
      <vt:lpstr>Country with Largest World Population?</vt:lpstr>
      <vt:lpstr>PowerPoint Presentation</vt:lpstr>
      <vt:lpstr>If Facebook were a Country..</vt:lpstr>
      <vt:lpstr>PowerPoint Presentation</vt:lpstr>
      <vt:lpstr> </vt:lpstr>
      <vt:lpstr>PowerPoint Presentation</vt:lpstr>
      <vt:lpstr>PowerPoint Presentation</vt:lpstr>
      <vt:lpstr>Outline</vt:lpstr>
      <vt:lpstr>Outline</vt:lpstr>
      <vt:lpstr>Networks: Communication</vt:lpstr>
      <vt:lpstr>Networks: Media</vt:lpstr>
      <vt:lpstr>Network: Science</vt:lpstr>
      <vt:lpstr>Networks: Biology</vt:lpstr>
      <vt:lpstr>Networks: Brain</vt:lpstr>
      <vt:lpstr>Networks: Social</vt:lpstr>
      <vt:lpstr>Networks!</vt:lpstr>
      <vt:lpstr>Social Web - The Lab of Knowledge and Humanity</vt:lpstr>
      <vt:lpstr>Networks: Impact</vt:lpstr>
      <vt:lpstr>Networks: Problems</vt:lpstr>
      <vt:lpstr>Outline</vt:lpstr>
      <vt:lpstr>Social Network as Graph</vt:lpstr>
      <vt:lpstr>Adjacency Matrix</vt:lpstr>
      <vt:lpstr>Node Degrees</vt:lpstr>
      <vt:lpstr>Degree Matrix</vt:lpstr>
      <vt:lpstr>Laplacian Matrix</vt:lpstr>
      <vt:lpstr>In-class Practice 1</vt:lpstr>
      <vt:lpstr>Complete Graph</vt:lpstr>
      <vt:lpstr>Networks are Sparse Graphs</vt:lpstr>
      <vt:lpstr>More Types of Graphs</vt:lpstr>
      <vt:lpstr>More Types of Graphs</vt:lpstr>
      <vt:lpstr>Network Representations</vt:lpstr>
      <vt:lpstr>Bipartite Graph</vt:lpstr>
      <vt:lpstr>Outline</vt:lpstr>
      <vt:lpstr>Degree Distribution</vt:lpstr>
      <vt:lpstr>Paths in a Graph</vt:lpstr>
      <vt:lpstr>Distance in a Graph</vt:lpstr>
      <vt:lpstr>Network Diameter</vt:lpstr>
      <vt:lpstr>Finding the Shortest Path</vt:lpstr>
      <vt:lpstr>Clustering Coefficient</vt:lpstr>
      <vt:lpstr>Clustering Coefficient</vt:lpstr>
      <vt:lpstr>Key Network Properties</vt:lpstr>
      <vt:lpstr>Outline</vt:lpstr>
      <vt:lpstr>The MSN Messenger</vt:lpstr>
      <vt:lpstr>Communication: Geography</vt:lpstr>
      <vt:lpstr>Communication Network</vt:lpstr>
      <vt:lpstr>Messaging as a Network</vt:lpstr>
      <vt:lpstr>MSN Network: Connectivity</vt:lpstr>
      <vt:lpstr>MSN: Degree Distribution</vt:lpstr>
      <vt:lpstr>MSN: Log-Log Degree Distribution</vt:lpstr>
      <vt:lpstr>MSN: Clustering</vt:lpstr>
      <vt:lpstr>MSN: Diameter</vt:lpstr>
      <vt:lpstr>MSN: Key Network Properties</vt:lpstr>
      <vt:lpstr>Outline</vt:lpstr>
      <vt:lpstr>Community Detection</vt:lpstr>
      <vt:lpstr>Betweenness: Strength of Ties</vt:lpstr>
      <vt:lpstr>Betweenness: Strength of Ties</vt:lpstr>
      <vt:lpstr>In-class Practice 2</vt:lpstr>
      <vt:lpstr>Method for Community Detection:  Girvan-Newman</vt:lpstr>
      <vt:lpstr>Girvan-Newman: Example</vt:lpstr>
      <vt:lpstr>Girvan-Newman: Example </vt:lpstr>
      <vt:lpstr>Girvan-Newman</vt:lpstr>
      <vt:lpstr>Problems of Girvan-Newman</vt:lpstr>
      <vt:lpstr>Outline</vt:lpstr>
      <vt:lpstr>Graph Partitioning</vt:lpstr>
      <vt:lpstr>Graph Partitioning</vt:lpstr>
      <vt:lpstr>Graph Cuts</vt:lpstr>
      <vt:lpstr>Graph Cut Criterion</vt:lpstr>
      <vt:lpstr>Graph Cut Criterion</vt:lpstr>
      <vt:lpstr>Spectral Graph Partitioning</vt:lpstr>
      <vt:lpstr>What’s the Meaning of Ax?</vt:lpstr>
      <vt:lpstr>Example: d-Regular Graph</vt:lpstr>
      <vt:lpstr>d is the Largest Eigenvalue of A</vt:lpstr>
      <vt:lpstr>Example: Graph on 2 Components</vt:lpstr>
      <vt:lpstr>More Intuition</vt:lpstr>
      <vt:lpstr>Matrix Representation</vt:lpstr>
      <vt:lpstr>Matrix Representation</vt:lpstr>
      <vt:lpstr>Matrix Representation</vt:lpstr>
      <vt:lpstr>Facts about Laplacian L</vt:lpstr>
      <vt:lpstr>λ_2 as Optimization Problem</vt:lpstr>
      <vt:lpstr>λ_2 as Optimization Problem</vt:lpstr>
      <vt:lpstr>Finding Optimal Cut [Fielder’73]</vt:lpstr>
      <vt:lpstr>Rayleigh Theorem</vt:lpstr>
      <vt:lpstr>Approx. Guarantee of Spectral (details)</vt:lpstr>
      <vt:lpstr>So Far..</vt:lpstr>
      <vt:lpstr>Spectral Clustering Algorithms</vt:lpstr>
      <vt:lpstr>Spectral Partition Algorithms</vt:lpstr>
      <vt:lpstr>Spectral Partition Algorithms</vt:lpstr>
      <vt:lpstr>Example: Spectral Partitioning</vt:lpstr>
      <vt:lpstr>Example: Spectral Partitioning</vt:lpstr>
      <vt:lpstr>Example: Spectral Partitioning</vt:lpstr>
      <vt:lpstr>Outline</vt:lpstr>
      <vt:lpstr>Conclusions</vt:lpstr>
      <vt:lpstr>Conclusions: This is Just a Beginning</vt:lpstr>
      <vt:lpstr>One-Slide Takeaway</vt:lpstr>
      <vt:lpstr>Reference</vt:lpstr>
      <vt:lpstr>Reference</vt:lpstr>
      <vt:lpstr>In-class Practice 1</vt:lpstr>
      <vt:lpstr>In-class Practice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Shouyuan Chen</dc:creator>
  <cp:lastModifiedBy>lyu</cp:lastModifiedBy>
  <cp:revision>342</cp:revision>
  <dcterms:created xsi:type="dcterms:W3CDTF">2013-11-16T15:32:41Z</dcterms:created>
  <dcterms:modified xsi:type="dcterms:W3CDTF">2019-11-02T09:09:31Z</dcterms:modified>
</cp:coreProperties>
</file>